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4"/>
    <p:sldMasterId id="21474837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5143500" cx="9144000"/>
  <p:notesSz cx="6858000" cy="9144000"/>
  <p:embeddedFontLst>
    <p:embeddedFont>
      <p:font typeface="Roboto Thin"/>
      <p:regular r:id="rId86"/>
      <p:bold r:id="rId87"/>
      <p:italic r:id="rId88"/>
      <p:boldItalic r:id="rId89"/>
    </p:embeddedFont>
    <p:embeddedFont>
      <p:font typeface="Roboto Medium"/>
      <p:regular r:id="rId90"/>
      <p:bold r:id="rId91"/>
      <p:italic r:id="rId92"/>
      <p:boldItalic r:id="rId93"/>
    </p:embeddedFont>
    <p:embeddedFont>
      <p:font typeface="Roboto"/>
      <p:regular r:id="rId94"/>
      <p:bold r:id="rId95"/>
      <p:italic r:id="rId96"/>
      <p:boldItalic r:id="rId97"/>
    </p:embeddedFont>
    <p:embeddedFont>
      <p:font typeface="Inconsolata"/>
      <p:regular r:id="rId98"/>
      <p:bold r:id="rId99"/>
    </p:embeddedFont>
    <p:embeddedFont>
      <p:font typeface="Roboto Light"/>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21B08A-AD91-49F1-A63F-F9784235ADEB}">
  <a:tblStyle styleId="{D721B08A-AD91-49F1-A63F-F9784235AD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Light-boldItalic.fntdata"/><Relationship Id="rId102" Type="http://schemas.openxmlformats.org/officeDocument/2006/relationships/font" Target="fonts/RobotoLight-italic.fntdata"/><Relationship Id="rId101" Type="http://schemas.openxmlformats.org/officeDocument/2006/relationships/font" Target="fonts/RobotoLight-bold.fntdata"/><Relationship Id="rId100" Type="http://schemas.openxmlformats.org/officeDocument/2006/relationships/font" Target="fonts/RobotoLight-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5.xml"/><Relationship Id="rId99" Type="http://schemas.openxmlformats.org/officeDocument/2006/relationships/font" Target="fonts/Inconsolata-bold.fntdata"/><Relationship Id="rId10" Type="http://schemas.openxmlformats.org/officeDocument/2006/relationships/slide" Target="slides/slide4.xml"/><Relationship Id="rId98" Type="http://schemas.openxmlformats.org/officeDocument/2006/relationships/font" Target="fonts/Inconsolata-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Medium-bold.fntdata"/><Relationship Id="rId90" Type="http://schemas.openxmlformats.org/officeDocument/2006/relationships/font" Target="fonts/RobotoMedium-regular.fntdata"/><Relationship Id="rId93" Type="http://schemas.openxmlformats.org/officeDocument/2006/relationships/font" Target="fonts/RobotoMedium-boldItalic.fntdata"/><Relationship Id="rId92" Type="http://schemas.openxmlformats.org/officeDocument/2006/relationships/font" Target="fonts/RobotoMedium-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RobotoThin-regular.fntdata"/><Relationship Id="rId85" Type="http://schemas.openxmlformats.org/officeDocument/2006/relationships/slide" Target="slides/slide79.xml"/><Relationship Id="rId88" Type="http://schemas.openxmlformats.org/officeDocument/2006/relationships/font" Target="fonts/RobotoThin-italic.fntdata"/><Relationship Id="rId87" Type="http://schemas.openxmlformats.org/officeDocument/2006/relationships/font" Target="fonts/RobotoThin-bold.fntdata"/><Relationship Id="rId89" Type="http://schemas.openxmlformats.org/officeDocument/2006/relationships/font" Target="fonts/RobotoThin-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g4789b2c7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7" name="Google Shape;2037;g4789b2c7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72587b769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72587b769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71987177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71987177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72587b769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72587b769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719871774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719871774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72587b769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72587b769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719871774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719871774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AdobeStock_118280676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72587b769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72587b769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72587b769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72587b769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AdobeStock_286685511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g719871774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8" name="Google Shape;2228;g719871774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72587b769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72587b769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7101338e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7101338e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shutterstock_1214853796</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g7268242e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7268242e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719871774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719871774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g719871774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8" name="Google Shape;2288;g719871774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7198717746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7198717746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g7198717746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7198717746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7268242e2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7268242e2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7198717746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7198717746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7198717746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7198717746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g7198717746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1" name="Google Shape;2351;g7198717746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7198717746_0_1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7198717746_0_1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727fd8b94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727fd8b94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7268242e2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7268242e2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7198717746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7198717746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shutterstock_708417874(server icon)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7198717746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7198717746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7198717746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7198717746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1" name="Shape 2441"/>
        <p:cNvGrpSpPr/>
        <p:nvPr/>
      </p:nvGrpSpPr>
      <p:grpSpPr>
        <a:xfrm>
          <a:off x="0" y="0"/>
          <a:ext cx="0" cy="0"/>
          <a:chOff x="0" y="0"/>
          <a:chExt cx="0" cy="0"/>
        </a:xfrm>
      </p:grpSpPr>
      <p:sp>
        <p:nvSpPr>
          <p:cNvPr id="2442" name="Google Shape;2442;g7268242e25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3" name="Google Shape;2443;g7268242e25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AdobeStock_174903598.jpg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7268242e2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7268242e2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073763"/>
                </a:solidFill>
                <a:latin typeface="Courier New"/>
                <a:ea typeface="Courier New"/>
                <a:cs typeface="Courier New"/>
                <a:sym typeface="Courier New"/>
              </a:rPr>
              <a:t>http://www.techbubbles.com/wp-content/uploads/2019/02/s2s-VPN-1-1024x579.png</a:t>
            </a:r>
            <a:endParaRPr sz="900">
              <a:solidFill>
                <a:srgbClr val="073763"/>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7268242e25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7268242e25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900">
                <a:solidFill>
                  <a:srgbClr val="073763"/>
                </a:solidFill>
                <a:latin typeface="Courier New"/>
                <a:ea typeface="Courier New"/>
                <a:cs typeface="Courier New"/>
                <a:sym typeface="Courier New"/>
              </a:rPr>
              <a:t>http://www.techbubbles.com/wp-content/uploads/2019/02/s2s-VPN-1-1024x579.png</a:t>
            </a:r>
            <a:endParaRPr sz="900">
              <a:solidFill>
                <a:srgbClr val="073763"/>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7268242e25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7268242e25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073763"/>
                </a:solidFill>
                <a:latin typeface="Courier New"/>
                <a:ea typeface="Courier New"/>
                <a:cs typeface="Courier New"/>
                <a:sym typeface="Courier New"/>
              </a:rPr>
              <a:t>http://www.techbubbles.com/wp-content/uploads/2019/02/s2s-VPN-1-1024x579.png</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7268242e25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7268242e25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900">
                <a:solidFill>
                  <a:srgbClr val="073763"/>
                </a:solidFill>
                <a:latin typeface="Courier New"/>
                <a:ea typeface="Courier New"/>
                <a:cs typeface="Courier New"/>
                <a:sym typeface="Courier New"/>
              </a:rPr>
              <a:t>http://www.techbubbles.com/wp-content/uploads/2019/02/s2s-VPN-1-1024x579.png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g7198717746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1" name="Google Shape;2691;g7198717746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718a4fc3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718a4fc3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7198717746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7198717746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g7198717746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7198717746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7198717746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7198717746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727fd8b94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727fd8b94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shutterstock_110537546</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g727fd8b94f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3" name="Google Shape;2743;g727fd8b94f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shutterstock_743491903</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7198717746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3" name="Google Shape;2753;g7198717746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7198717746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7198717746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hutterstock_733601629</a:t>
            </a:r>
            <a:endParaRPr/>
          </a:p>
          <a:p>
            <a:pPr indent="0" lvl="0" marL="0" rtl="0" algn="l">
              <a:spcBef>
                <a:spcPts val="0"/>
              </a:spcBef>
              <a:spcAft>
                <a:spcPts val="0"/>
              </a:spcAft>
              <a:buNone/>
            </a:pPr>
            <a:r>
              <a:t/>
            </a:r>
            <a:endParaRPr sz="900">
              <a:solidFill>
                <a:srgbClr val="073763"/>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900">
                <a:solidFill>
                  <a:srgbClr val="073763"/>
                </a:solidFill>
                <a:latin typeface="Roboto"/>
                <a:ea typeface="Roboto"/>
                <a:cs typeface="Roboto"/>
                <a:sym typeface="Roboto"/>
              </a:rPr>
              <a:t>https://www.aquasec.com/wiki/download/attachments/2854029/docker-birthday-3-intro-to-docker-slides-18-638.jpg?version=1&amp;modificationDate=1515522843003&amp;api=v2</a:t>
            </a:r>
            <a:endParaRPr sz="900">
              <a:solidFill>
                <a:srgbClr val="073763"/>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7268242e25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7268242e25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shutterstock_733601629</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0" name="Shape 2810"/>
        <p:cNvGrpSpPr/>
        <p:nvPr/>
      </p:nvGrpSpPr>
      <p:grpSpPr>
        <a:xfrm>
          <a:off x="0" y="0"/>
          <a:ext cx="0" cy="0"/>
          <a:chOff x="0" y="0"/>
          <a:chExt cx="0" cy="0"/>
        </a:xfrm>
      </p:grpSpPr>
      <p:sp>
        <p:nvSpPr>
          <p:cNvPr id="2811" name="Google Shape;2811;g7198717746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2" name="Google Shape;2812;g7198717746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g7268242e25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9" name="Google Shape;2869;g7268242e25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72587b769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72587b769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shutterstock_204345808</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7198717746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7198717746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0" name="Shape 2920"/>
        <p:cNvGrpSpPr/>
        <p:nvPr/>
      </p:nvGrpSpPr>
      <p:grpSpPr>
        <a:xfrm>
          <a:off x="0" y="0"/>
          <a:ext cx="0" cy="0"/>
          <a:chOff x="0" y="0"/>
          <a:chExt cx="0" cy="0"/>
        </a:xfrm>
      </p:grpSpPr>
      <p:sp>
        <p:nvSpPr>
          <p:cNvPr id="2921" name="Google Shape;2921;g7268242e25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2" name="Google Shape;2922;g7268242e25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g7198717746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9" name="Google Shape;2929;g7198717746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4" name="Shape 2944"/>
        <p:cNvGrpSpPr/>
        <p:nvPr/>
      </p:nvGrpSpPr>
      <p:grpSpPr>
        <a:xfrm>
          <a:off x="0" y="0"/>
          <a:ext cx="0" cy="0"/>
          <a:chOff x="0" y="0"/>
          <a:chExt cx="0" cy="0"/>
        </a:xfrm>
      </p:grpSpPr>
      <p:sp>
        <p:nvSpPr>
          <p:cNvPr id="2945" name="Google Shape;2945;g7198717746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6" name="Google Shape;2946;g7198717746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1" name="Shape 2971"/>
        <p:cNvGrpSpPr/>
        <p:nvPr/>
      </p:nvGrpSpPr>
      <p:grpSpPr>
        <a:xfrm>
          <a:off x="0" y="0"/>
          <a:ext cx="0" cy="0"/>
          <a:chOff x="0" y="0"/>
          <a:chExt cx="0" cy="0"/>
        </a:xfrm>
      </p:grpSpPr>
      <p:sp>
        <p:nvSpPr>
          <p:cNvPr id="2972" name="Google Shape;2972;g7198717746_0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3" name="Google Shape;2973;g7198717746_0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7" name="Shape 3017"/>
        <p:cNvGrpSpPr/>
        <p:nvPr/>
      </p:nvGrpSpPr>
      <p:grpSpPr>
        <a:xfrm>
          <a:off x="0" y="0"/>
          <a:ext cx="0" cy="0"/>
          <a:chOff x="0" y="0"/>
          <a:chExt cx="0" cy="0"/>
        </a:xfrm>
      </p:grpSpPr>
      <p:sp>
        <p:nvSpPr>
          <p:cNvPr id="3018" name="Google Shape;3018;g7198717746_0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9" name="Google Shape;3019;g7198717746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g72587b7690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3" name="Google Shape;3033;g72587b7690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g7198717746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0" name="Google Shape;3040;g7198717746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g7268242e25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9" name="Google Shape;3059;g7268242e25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7268242e25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7268242e25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718a4fc3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718a4fc3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6" name="Shape 3086"/>
        <p:cNvGrpSpPr/>
        <p:nvPr/>
      </p:nvGrpSpPr>
      <p:grpSpPr>
        <a:xfrm>
          <a:off x="0" y="0"/>
          <a:ext cx="0" cy="0"/>
          <a:chOff x="0" y="0"/>
          <a:chExt cx="0" cy="0"/>
        </a:xfrm>
      </p:grpSpPr>
      <p:sp>
        <p:nvSpPr>
          <p:cNvPr id="3087" name="Google Shape;3087;g7198717746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8" name="Google Shape;3088;g7198717746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9" name="Shape 3099"/>
        <p:cNvGrpSpPr/>
        <p:nvPr/>
      </p:nvGrpSpPr>
      <p:grpSpPr>
        <a:xfrm>
          <a:off x="0" y="0"/>
          <a:ext cx="0" cy="0"/>
          <a:chOff x="0" y="0"/>
          <a:chExt cx="0" cy="0"/>
        </a:xfrm>
      </p:grpSpPr>
      <p:sp>
        <p:nvSpPr>
          <p:cNvPr id="3100" name="Google Shape;3100;g7198717746_0_1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1" name="Google Shape;3101;g7198717746_0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g7198717746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2" name="Google Shape;3112;g7198717746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g7198717746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8" name="Google Shape;3118;g7198717746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3" name="Shape 3123"/>
        <p:cNvGrpSpPr/>
        <p:nvPr/>
      </p:nvGrpSpPr>
      <p:grpSpPr>
        <a:xfrm>
          <a:off x="0" y="0"/>
          <a:ext cx="0" cy="0"/>
          <a:chOff x="0" y="0"/>
          <a:chExt cx="0" cy="0"/>
        </a:xfrm>
      </p:grpSpPr>
      <p:sp>
        <p:nvSpPr>
          <p:cNvPr id="3124" name="Google Shape;3124;g7198717746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5" name="Google Shape;3125;g7198717746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727fd8b94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727fd8b94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g72587b769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4" name="Google Shape;3134;g72587b769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g7198717746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1" name="Google Shape;3141;g7198717746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g7268242e25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9" name="Google Shape;3149;g7268242e25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1" name="Shape 3161"/>
        <p:cNvGrpSpPr/>
        <p:nvPr/>
      </p:nvGrpSpPr>
      <p:grpSpPr>
        <a:xfrm>
          <a:off x="0" y="0"/>
          <a:ext cx="0" cy="0"/>
          <a:chOff x="0" y="0"/>
          <a:chExt cx="0" cy="0"/>
        </a:xfrm>
      </p:grpSpPr>
      <p:sp>
        <p:nvSpPr>
          <p:cNvPr id="3162" name="Google Shape;3162;g7198717746_0_1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3" name="Google Shape;3163;g7198717746_0_1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AdobeStock_293264981</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72587b769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72587b769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7268242e25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2" name="Google Shape;3172;g7268242e25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9" name="Shape 3179"/>
        <p:cNvGrpSpPr/>
        <p:nvPr/>
      </p:nvGrpSpPr>
      <p:grpSpPr>
        <a:xfrm>
          <a:off x="0" y="0"/>
          <a:ext cx="0" cy="0"/>
          <a:chOff x="0" y="0"/>
          <a:chExt cx="0" cy="0"/>
        </a:xfrm>
      </p:grpSpPr>
      <p:sp>
        <p:nvSpPr>
          <p:cNvPr id="3180" name="Google Shape;3180;g7268242e25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1" name="Google Shape;3181;g7268242e25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shutterstock_234317428</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g7198717746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0" name="Google Shape;3190;g7198717746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7198717746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5" name="Google Shape;3205;g7198717746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AdobeStock_59056885 AdobeStock_61123353</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g7198717746_0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6" name="Google Shape;3216;g7198717746_0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0" name="Shape 3220"/>
        <p:cNvGrpSpPr/>
        <p:nvPr/>
      </p:nvGrpSpPr>
      <p:grpSpPr>
        <a:xfrm>
          <a:off x="0" y="0"/>
          <a:ext cx="0" cy="0"/>
          <a:chOff x="0" y="0"/>
          <a:chExt cx="0" cy="0"/>
        </a:xfrm>
      </p:grpSpPr>
      <p:sp>
        <p:nvSpPr>
          <p:cNvPr id="3221" name="Google Shape;3221;g7198717746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2" name="Google Shape;3222;g7198717746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7" name="Shape 3227"/>
        <p:cNvGrpSpPr/>
        <p:nvPr/>
      </p:nvGrpSpPr>
      <p:grpSpPr>
        <a:xfrm>
          <a:off x="0" y="0"/>
          <a:ext cx="0" cy="0"/>
          <a:chOff x="0" y="0"/>
          <a:chExt cx="0" cy="0"/>
        </a:xfrm>
      </p:grpSpPr>
      <p:sp>
        <p:nvSpPr>
          <p:cNvPr id="3228" name="Google Shape;3228;g727fd8b9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9" name="Google Shape;3229;g727fd8b9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2" name="Shape 3232"/>
        <p:cNvGrpSpPr/>
        <p:nvPr/>
      </p:nvGrpSpPr>
      <p:grpSpPr>
        <a:xfrm>
          <a:off x="0" y="0"/>
          <a:ext cx="0" cy="0"/>
          <a:chOff x="0" y="0"/>
          <a:chExt cx="0" cy="0"/>
        </a:xfrm>
      </p:grpSpPr>
      <p:sp>
        <p:nvSpPr>
          <p:cNvPr id="3233" name="Google Shape;3233;g9cb3e33f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4" name="Google Shape;3234;g9cb3e33f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5" name="Shape 3245"/>
        <p:cNvGrpSpPr/>
        <p:nvPr/>
      </p:nvGrpSpPr>
      <p:grpSpPr>
        <a:xfrm>
          <a:off x="0" y="0"/>
          <a:ext cx="0" cy="0"/>
          <a:chOff x="0" y="0"/>
          <a:chExt cx="0" cy="0"/>
        </a:xfrm>
      </p:grpSpPr>
      <p:sp>
        <p:nvSpPr>
          <p:cNvPr id="3246" name="Google Shape;3246;g727fd8b9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7" name="Google Shape;3247;g727fd8b9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g727fd8b94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4" name="Google Shape;3254;g727fd8b94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719871774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719871774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shutterstock_274943486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72587b769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9" name="Google Shape;2149;g72587b769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shutterstock_1256570869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7.png"/><Relationship Id="rId3" Type="http://schemas.openxmlformats.org/officeDocument/2006/relationships/image" Target="../media/image22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2.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49.png"/><Relationship Id="rId6" Type="http://schemas.openxmlformats.org/officeDocument/2006/relationships/image" Target="../media/image3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45.pn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40.png"/><Relationship Id="rId4" Type="http://schemas.openxmlformats.org/officeDocument/2006/relationships/image" Target="../media/image50.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6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65.png"/><Relationship Id="rId4" Type="http://schemas.openxmlformats.org/officeDocument/2006/relationships/image" Target="../media/image56.png"/><Relationship Id="rId5" Type="http://schemas.openxmlformats.org/officeDocument/2006/relationships/image" Target="../media/image59.png"/><Relationship Id="rId6" Type="http://schemas.openxmlformats.org/officeDocument/2006/relationships/image" Target="../media/image66.png"/><Relationship Id="rId7" Type="http://schemas.openxmlformats.org/officeDocument/2006/relationships/image" Target="../media/image7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67.png"/><Relationship Id="rId4" Type="http://schemas.openxmlformats.org/officeDocument/2006/relationships/image" Target="../media/image71.png"/><Relationship Id="rId5" Type="http://schemas.openxmlformats.org/officeDocument/2006/relationships/image" Target="../media/image5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72.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6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74.png"/><Relationship Id="rId4" Type="http://schemas.openxmlformats.org/officeDocument/2006/relationships/image" Target="../media/image78.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83.png"/><Relationship Id="rId8" Type="http://schemas.openxmlformats.org/officeDocument/2006/relationships/image" Target="../media/image8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79.png"/><Relationship Id="rId4" Type="http://schemas.openxmlformats.org/officeDocument/2006/relationships/image" Target="../media/image84.png"/><Relationship Id="rId5" Type="http://schemas.openxmlformats.org/officeDocument/2006/relationships/image" Target="../media/image80.png"/><Relationship Id="rId6" Type="http://schemas.openxmlformats.org/officeDocument/2006/relationships/image" Target="../media/image8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88.png"/><Relationship Id="rId4" Type="http://schemas.openxmlformats.org/officeDocument/2006/relationships/image" Target="../media/image90.png"/><Relationship Id="rId9" Type="http://schemas.openxmlformats.org/officeDocument/2006/relationships/image" Target="../media/image92.png"/><Relationship Id="rId5" Type="http://schemas.openxmlformats.org/officeDocument/2006/relationships/image" Target="../media/image91.png"/><Relationship Id="rId6" Type="http://schemas.openxmlformats.org/officeDocument/2006/relationships/image" Target="../media/image89.png"/><Relationship Id="rId7" Type="http://schemas.openxmlformats.org/officeDocument/2006/relationships/image" Target="../media/image86.png"/><Relationship Id="rId8" Type="http://schemas.openxmlformats.org/officeDocument/2006/relationships/image" Target="../media/image8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99.png"/><Relationship Id="rId4" Type="http://schemas.openxmlformats.org/officeDocument/2006/relationships/image" Target="../media/image100.png"/><Relationship Id="rId9" Type="http://schemas.openxmlformats.org/officeDocument/2006/relationships/image" Target="../media/image98.png"/><Relationship Id="rId5" Type="http://schemas.openxmlformats.org/officeDocument/2006/relationships/image" Target="../media/image97.png"/><Relationship Id="rId6" Type="http://schemas.openxmlformats.org/officeDocument/2006/relationships/image" Target="../media/image96.png"/><Relationship Id="rId7" Type="http://schemas.openxmlformats.org/officeDocument/2006/relationships/image" Target="../media/image95.png"/><Relationship Id="rId8" Type="http://schemas.openxmlformats.org/officeDocument/2006/relationships/image" Target="../media/image9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0.png"/><Relationship Id="rId3" Type="http://schemas.openxmlformats.org/officeDocument/2006/relationships/image" Target="../media/image10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 Id="rId3" Type="http://schemas.openxmlformats.org/officeDocument/2006/relationships/image" Target="../media/image10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10.png"/><Relationship Id="rId4" Type="http://schemas.openxmlformats.org/officeDocument/2006/relationships/image" Target="../media/image10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10.png"/><Relationship Id="rId4" Type="http://schemas.openxmlformats.org/officeDocument/2006/relationships/image" Target="../media/image10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10.png"/><Relationship Id="rId4" Type="http://schemas.openxmlformats.org/officeDocument/2006/relationships/image" Target="../media/image1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 Id="rId3" Type="http://schemas.openxmlformats.org/officeDocument/2006/relationships/image" Target="../media/image110.png"/><Relationship Id="rId4" Type="http://schemas.openxmlformats.org/officeDocument/2006/relationships/image" Target="../media/image10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0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18.png"/><Relationship Id="rId4" Type="http://schemas.openxmlformats.org/officeDocument/2006/relationships/image" Target="../media/image1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18.png"/><Relationship Id="rId4" Type="http://schemas.openxmlformats.org/officeDocument/2006/relationships/image" Target="../media/image1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32.png"/><Relationship Id="rId4" Type="http://schemas.openxmlformats.org/officeDocument/2006/relationships/image" Target="../media/image11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20.png"/><Relationship Id="rId4" Type="http://schemas.openxmlformats.org/officeDocument/2006/relationships/image" Target="../media/image12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22.png"/><Relationship Id="rId4" Type="http://schemas.openxmlformats.org/officeDocument/2006/relationships/image" Target="../media/image1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28.png"/><Relationship Id="rId4" Type="http://schemas.openxmlformats.org/officeDocument/2006/relationships/image" Target="../media/image127.png"/><Relationship Id="rId5" Type="http://schemas.openxmlformats.org/officeDocument/2006/relationships/image" Target="../media/image13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5.png"/><Relationship Id="rId4" Type="http://schemas.openxmlformats.org/officeDocument/2006/relationships/image" Target="../media/image134.png"/><Relationship Id="rId5" Type="http://schemas.openxmlformats.org/officeDocument/2006/relationships/image" Target="../media/image13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image" Target="../media/image140.png"/><Relationship Id="rId5" Type="http://schemas.openxmlformats.org/officeDocument/2006/relationships/image" Target="../media/image138.png"/><Relationship Id="rId6" Type="http://schemas.openxmlformats.org/officeDocument/2006/relationships/image" Target="../media/image13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41.png"/><Relationship Id="rId4" Type="http://schemas.openxmlformats.org/officeDocument/2006/relationships/image" Target="../media/image140.png"/><Relationship Id="rId5" Type="http://schemas.openxmlformats.org/officeDocument/2006/relationships/image" Target="../media/image146.png"/><Relationship Id="rId6" Type="http://schemas.openxmlformats.org/officeDocument/2006/relationships/image" Target="../media/image13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 Id="rId3" Type="http://schemas.openxmlformats.org/officeDocument/2006/relationships/image" Target="../media/image143.png"/><Relationship Id="rId4" Type="http://schemas.openxmlformats.org/officeDocument/2006/relationships/image" Target="../media/image145.png"/><Relationship Id="rId5" Type="http://schemas.openxmlformats.org/officeDocument/2006/relationships/image" Target="../media/image14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51.png"/><Relationship Id="rId5" Type="http://schemas.openxmlformats.org/officeDocument/2006/relationships/image" Target="../media/image150.png"/><Relationship Id="rId6" Type="http://schemas.openxmlformats.org/officeDocument/2006/relationships/image" Target="../media/image15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49.png"/><Relationship Id="rId4" Type="http://schemas.openxmlformats.org/officeDocument/2006/relationships/image" Target="../media/image154.png"/><Relationship Id="rId5" Type="http://schemas.openxmlformats.org/officeDocument/2006/relationships/image" Target="../media/image15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 Id="rId3" Type="http://schemas.openxmlformats.org/officeDocument/2006/relationships/image" Target="../media/image159.png"/><Relationship Id="rId4" Type="http://schemas.openxmlformats.org/officeDocument/2006/relationships/image" Target="../media/image163.png"/><Relationship Id="rId5" Type="http://schemas.openxmlformats.org/officeDocument/2006/relationships/image" Target="../media/image161.png"/><Relationship Id="rId6" Type="http://schemas.openxmlformats.org/officeDocument/2006/relationships/image" Target="../media/image156.png"/><Relationship Id="rId7" Type="http://schemas.openxmlformats.org/officeDocument/2006/relationships/image" Target="../media/image15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0.png"/><Relationship Id="rId3" Type="http://schemas.openxmlformats.org/officeDocument/2006/relationships/image" Target="../media/image158.png"/><Relationship Id="rId4" Type="http://schemas.openxmlformats.org/officeDocument/2006/relationships/image" Target="../media/image162.png"/><Relationship Id="rId5" Type="http://schemas.openxmlformats.org/officeDocument/2006/relationships/image" Target="../media/image164.png"/><Relationship Id="rId6" Type="http://schemas.openxmlformats.org/officeDocument/2006/relationships/image" Target="../media/image165.png"/><Relationship Id="rId7" Type="http://schemas.openxmlformats.org/officeDocument/2006/relationships/image" Target="../media/image17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image" Target="../media/image16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3.png"/><Relationship Id="rId3" Type="http://schemas.openxmlformats.org/officeDocument/2006/relationships/image" Target="../media/image169.png"/><Relationship Id="rId4" Type="http://schemas.openxmlformats.org/officeDocument/2006/relationships/image" Target="../media/image176.png"/><Relationship Id="rId5" Type="http://schemas.openxmlformats.org/officeDocument/2006/relationships/image" Target="../media/image171.png"/><Relationship Id="rId6" Type="http://schemas.openxmlformats.org/officeDocument/2006/relationships/image" Target="../media/image172.png"/><Relationship Id="rId7" Type="http://schemas.openxmlformats.org/officeDocument/2006/relationships/image" Target="../media/image175.png"/><Relationship Id="rId8" Type="http://schemas.openxmlformats.org/officeDocument/2006/relationships/image" Target="../media/image18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4.png"/><Relationship Id="rId3" Type="http://schemas.openxmlformats.org/officeDocument/2006/relationships/image" Target="../media/image177.png"/><Relationship Id="rId4" Type="http://schemas.openxmlformats.org/officeDocument/2006/relationships/image" Target="../media/image179.png"/><Relationship Id="rId5" Type="http://schemas.openxmlformats.org/officeDocument/2006/relationships/image" Target="../media/image178.png"/><Relationship Id="rId6" Type="http://schemas.openxmlformats.org/officeDocument/2006/relationships/image" Target="../media/image181.png"/><Relationship Id="rId7" Type="http://schemas.openxmlformats.org/officeDocument/2006/relationships/image" Target="../media/image182.png"/><Relationship Id="rId8" Type="http://schemas.openxmlformats.org/officeDocument/2006/relationships/image" Target="../media/image18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84.png"/><Relationship Id="rId4" Type="http://schemas.openxmlformats.org/officeDocument/2006/relationships/image" Target="../media/image192.png"/><Relationship Id="rId5" Type="http://schemas.openxmlformats.org/officeDocument/2006/relationships/image" Target="../media/image185.png"/><Relationship Id="rId6" Type="http://schemas.openxmlformats.org/officeDocument/2006/relationships/image" Target="../media/image18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8.png"/><Relationship Id="rId3" Type="http://schemas.openxmlformats.org/officeDocument/2006/relationships/image" Target="../media/image187.png"/><Relationship Id="rId4" Type="http://schemas.openxmlformats.org/officeDocument/2006/relationships/image" Target="../media/image191.png"/><Relationship Id="rId9" Type="http://schemas.openxmlformats.org/officeDocument/2006/relationships/image" Target="../media/image196.png"/><Relationship Id="rId5" Type="http://schemas.openxmlformats.org/officeDocument/2006/relationships/image" Target="../media/image190.png"/><Relationship Id="rId6" Type="http://schemas.openxmlformats.org/officeDocument/2006/relationships/image" Target="../media/image189.png"/><Relationship Id="rId7" Type="http://schemas.openxmlformats.org/officeDocument/2006/relationships/image" Target="../media/image194.png"/><Relationship Id="rId8" Type="http://schemas.openxmlformats.org/officeDocument/2006/relationships/image" Target="../media/image19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7.png"/><Relationship Id="rId3" Type="http://schemas.openxmlformats.org/officeDocument/2006/relationships/image" Target="../media/image195.png"/><Relationship Id="rId4" Type="http://schemas.openxmlformats.org/officeDocument/2006/relationships/image" Target="../media/image203.png"/><Relationship Id="rId9" Type="http://schemas.openxmlformats.org/officeDocument/2006/relationships/image" Target="../media/image202.png"/><Relationship Id="rId5" Type="http://schemas.openxmlformats.org/officeDocument/2006/relationships/image" Target="../media/image198.png"/><Relationship Id="rId6" Type="http://schemas.openxmlformats.org/officeDocument/2006/relationships/image" Target="../media/image201.png"/><Relationship Id="rId7" Type="http://schemas.openxmlformats.org/officeDocument/2006/relationships/image" Target="../media/image204.png"/><Relationship Id="rId8" Type="http://schemas.openxmlformats.org/officeDocument/2006/relationships/image" Target="../media/image20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4.png"/><Relationship Id="rId3" Type="http://schemas.openxmlformats.org/officeDocument/2006/relationships/image" Target="../media/image21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6.png"/><Relationship Id="rId3" Type="http://schemas.openxmlformats.org/officeDocument/2006/relationships/image" Target="../media/image2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022" name="Shape 2022"/>
        <p:cNvGrpSpPr/>
        <p:nvPr/>
      </p:nvGrpSpPr>
      <p:grpSpPr>
        <a:xfrm>
          <a:off x="0" y="0"/>
          <a:ext cx="0" cy="0"/>
          <a:chOff x="0" y="0"/>
          <a:chExt cx="0" cy="0"/>
        </a:xfrm>
      </p:grpSpPr>
      <p:sp>
        <p:nvSpPr>
          <p:cNvPr id="2023" name="Google Shape;2023;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027"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032" name="Shape 2032"/>
        <p:cNvGrpSpPr/>
        <p:nvPr/>
      </p:nvGrpSpPr>
      <p:grpSpPr>
        <a:xfrm>
          <a:off x="0" y="0"/>
          <a:ext cx="0" cy="0"/>
          <a:chOff x="0" y="0"/>
          <a:chExt cx="0" cy="0"/>
        </a:xfrm>
      </p:grpSpPr>
      <p:sp>
        <p:nvSpPr>
          <p:cNvPr id="2033" name="Google Shape;203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462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3" Type="http://schemas.openxmlformats.org/officeDocument/2006/relationships/theme" Target="../theme/theme2.xml"/><Relationship Id="rId52" Type="http://schemas.openxmlformats.org/officeDocument/2006/relationships/slideLayout" Target="../slideLayouts/slideLayout10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2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 Id="rId3" Type="http://schemas.openxmlformats.org/officeDocument/2006/relationships/image" Target="../media/image216.png"/><Relationship Id="rId4" Type="http://schemas.openxmlformats.org/officeDocument/2006/relationships/hyperlink" Target="https://cloud.google.com/container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2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3.xml"/><Relationship Id="rId3" Type="http://schemas.openxmlformats.org/officeDocument/2006/relationships/image" Target="../media/image221.gif"/><Relationship Id="rId4" Type="http://schemas.openxmlformats.org/officeDocument/2006/relationships/hyperlink" Target="https://dribbble.com/shots/10204631-packag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4.xml"/><Relationship Id="rId3" Type="http://schemas.openxmlformats.org/officeDocument/2006/relationships/image" Target="../media/image2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5.xml"/><Relationship Id="rId3" Type="http://schemas.openxmlformats.org/officeDocument/2006/relationships/image" Target="../media/image219.png"/><Relationship Id="rId4" Type="http://schemas.openxmlformats.org/officeDocument/2006/relationships/image" Target="../media/image2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 Id="rId3" Type="http://schemas.openxmlformats.org/officeDocument/2006/relationships/image" Target="../media/image2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7.xml"/><Relationship Id="rId3" Type="http://schemas.openxmlformats.org/officeDocument/2006/relationships/image" Target="../media/image2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9.xml"/><Relationship Id="rId3" Type="http://schemas.openxmlformats.org/officeDocument/2006/relationships/image" Target="../media/image2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xml"/><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8.png"/><Relationship Id="rId6" Type="http://schemas.openxmlformats.org/officeDocument/2006/relationships/image" Target="../media/image20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1.xml"/><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9.png"/><Relationship Id="rId6" Type="http://schemas.openxmlformats.org/officeDocument/2006/relationships/image" Target="../media/image2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 Id="rId3" Type="http://schemas.openxmlformats.org/officeDocument/2006/relationships/image" Target="../media/image2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4.xml"/><Relationship Id="rId3" Type="http://schemas.openxmlformats.org/officeDocument/2006/relationships/image" Target="../media/image208.png"/><Relationship Id="rId4" Type="http://schemas.openxmlformats.org/officeDocument/2006/relationships/image" Target="../media/image2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image" Target="../media/image2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image" Target="../media/image2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7.xml"/><Relationship Id="rId3" Type="http://schemas.openxmlformats.org/officeDocument/2006/relationships/image" Target="../media/image232.jpg"/><Relationship Id="rId4" Type="http://schemas.openxmlformats.org/officeDocument/2006/relationships/image" Target="../media/image2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xml"/><Relationship Id="rId3" Type="http://schemas.openxmlformats.org/officeDocument/2006/relationships/image" Target="../media/image2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0.xml"/><Relationship Id="rId3" Type="http://schemas.openxmlformats.org/officeDocument/2006/relationships/image" Target="../media/image2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1.xml"/><Relationship Id="rId3" Type="http://schemas.openxmlformats.org/officeDocument/2006/relationships/image" Target="../media/image231.png"/><Relationship Id="rId4" Type="http://schemas.openxmlformats.org/officeDocument/2006/relationships/image" Target="../media/image234.png"/><Relationship Id="rId5" Type="http://schemas.openxmlformats.org/officeDocument/2006/relationships/image" Target="../media/image236.png"/><Relationship Id="rId6" Type="http://schemas.openxmlformats.org/officeDocument/2006/relationships/image" Target="../media/image237.png"/><Relationship Id="rId7" Type="http://schemas.openxmlformats.org/officeDocument/2006/relationships/image" Target="../media/image2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2.xml"/><Relationship Id="rId3" Type="http://schemas.openxmlformats.org/officeDocument/2006/relationships/image" Target="../media/image231.png"/><Relationship Id="rId4" Type="http://schemas.openxmlformats.org/officeDocument/2006/relationships/image" Target="../media/image234.png"/><Relationship Id="rId5" Type="http://schemas.openxmlformats.org/officeDocument/2006/relationships/image" Target="../media/image237.png"/><Relationship Id="rId6" Type="http://schemas.openxmlformats.org/officeDocument/2006/relationships/image" Target="../media/image2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4.xml"/><Relationship Id="rId3" Type="http://schemas.openxmlformats.org/officeDocument/2006/relationships/image" Target="../media/image24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5.xml"/><Relationship Id="rId3" Type="http://schemas.openxmlformats.org/officeDocument/2006/relationships/image" Target="../media/image234.png"/><Relationship Id="rId4" Type="http://schemas.openxmlformats.org/officeDocument/2006/relationships/image" Target="../media/image237.png"/><Relationship Id="rId5" Type="http://schemas.openxmlformats.org/officeDocument/2006/relationships/image" Target="../media/image224.png"/><Relationship Id="rId6" Type="http://schemas.openxmlformats.org/officeDocument/2006/relationships/image" Target="../media/image241.png"/><Relationship Id="rId7" Type="http://schemas.openxmlformats.org/officeDocument/2006/relationships/image" Target="../media/image239.png"/><Relationship Id="rId8" Type="http://schemas.openxmlformats.org/officeDocument/2006/relationships/image" Target="../media/image2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6.xml"/><Relationship Id="rId3" Type="http://schemas.openxmlformats.org/officeDocument/2006/relationships/image" Target="../media/image234.png"/><Relationship Id="rId4" Type="http://schemas.openxmlformats.org/officeDocument/2006/relationships/image" Target="../media/image237.png"/><Relationship Id="rId5" Type="http://schemas.openxmlformats.org/officeDocument/2006/relationships/image" Target="../media/image224.png"/><Relationship Id="rId6" Type="http://schemas.openxmlformats.org/officeDocument/2006/relationships/image" Target="../media/image241.png"/><Relationship Id="rId7" Type="http://schemas.openxmlformats.org/officeDocument/2006/relationships/image" Target="../media/image2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7.xml"/><Relationship Id="rId3" Type="http://schemas.openxmlformats.org/officeDocument/2006/relationships/image" Target="../media/image234.png"/><Relationship Id="rId4" Type="http://schemas.openxmlformats.org/officeDocument/2006/relationships/image" Target="../media/image237.png"/><Relationship Id="rId5" Type="http://schemas.openxmlformats.org/officeDocument/2006/relationships/image" Target="../media/image224.png"/><Relationship Id="rId6" Type="http://schemas.openxmlformats.org/officeDocument/2006/relationships/image" Target="../media/image241.png"/><Relationship Id="rId7" Type="http://schemas.openxmlformats.org/officeDocument/2006/relationships/image" Target="../media/image2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8.xml"/><Relationship Id="rId3" Type="http://schemas.openxmlformats.org/officeDocument/2006/relationships/image" Target="../media/image240.png"/><Relationship Id="rId4" Type="http://schemas.openxmlformats.org/officeDocument/2006/relationships/image" Target="../media/image234.png"/><Relationship Id="rId5" Type="http://schemas.openxmlformats.org/officeDocument/2006/relationships/image" Target="../media/image237.png"/><Relationship Id="rId6" Type="http://schemas.openxmlformats.org/officeDocument/2006/relationships/image" Target="../media/image224.png"/><Relationship Id="rId7" Type="http://schemas.openxmlformats.org/officeDocument/2006/relationships/image" Target="../media/image2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1.xml"/><Relationship Id="rId3" Type="http://schemas.openxmlformats.org/officeDocument/2006/relationships/image" Target="../media/image244.png"/><Relationship Id="rId4" Type="http://schemas.openxmlformats.org/officeDocument/2006/relationships/image" Target="../media/image245.png"/><Relationship Id="rId5" Type="http://schemas.openxmlformats.org/officeDocument/2006/relationships/image" Target="../media/image247.png"/><Relationship Id="rId6" Type="http://schemas.openxmlformats.org/officeDocument/2006/relationships/image" Target="../media/image255.png"/><Relationship Id="rId7" Type="http://schemas.openxmlformats.org/officeDocument/2006/relationships/image" Target="../media/image2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2.xml"/><Relationship Id="rId3" Type="http://schemas.openxmlformats.org/officeDocument/2006/relationships/image" Target="../media/image25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3.xml"/><Relationship Id="rId3" Type="http://schemas.openxmlformats.org/officeDocument/2006/relationships/image" Target="../media/image25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4.xml"/><Relationship Id="rId3" Type="http://schemas.openxmlformats.org/officeDocument/2006/relationships/image" Target="../media/image25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 Id="rId3" Type="http://schemas.openxmlformats.org/officeDocument/2006/relationships/image" Target="../media/image2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6.xml"/><Relationship Id="rId3" Type="http://schemas.openxmlformats.org/officeDocument/2006/relationships/image" Target="../media/image246.png"/><Relationship Id="rId4" Type="http://schemas.openxmlformats.org/officeDocument/2006/relationships/image" Target="../media/image2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7.xml"/><Relationship Id="rId3" Type="http://schemas.openxmlformats.org/officeDocument/2006/relationships/image" Target="../media/image2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8.xml"/><Relationship Id="rId3" Type="http://schemas.openxmlformats.org/officeDocument/2006/relationships/image" Target="../media/image254.jpg"/><Relationship Id="rId4" Type="http://schemas.openxmlformats.org/officeDocument/2006/relationships/image" Target="../media/image253.png"/><Relationship Id="rId5" Type="http://schemas.openxmlformats.org/officeDocument/2006/relationships/image" Target="../media/image2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 Id="rId3" Type="http://schemas.openxmlformats.org/officeDocument/2006/relationships/image" Target="../media/image217.png"/><Relationship Id="rId4" Type="http://schemas.openxmlformats.org/officeDocument/2006/relationships/image" Target="../media/image2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0.xml"/><Relationship Id="rId3" Type="http://schemas.openxmlformats.org/officeDocument/2006/relationships/image" Target="../media/image253.png"/><Relationship Id="rId4" Type="http://schemas.openxmlformats.org/officeDocument/2006/relationships/image" Target="../media/image259.png"/><Relationship Id="rId5" Type="http://schemas.openxmlformats.org/officeDocument/2006/relationships/image" Target="../media/image2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1.xml"/><Relationship Id="rId3" Type="http://schemas.openxmlformats.org/officeDocument/2006/relationships/image" Target="../media/image2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3.xml"/><Relationship Id="rId3" Type="http://schemas.openxmlformats.org/officeDocument/2006/relationships/image" Target="../media/image254.jpg"/><Relationship Id="rId4" Type="http://schemas.openxmlformats.org/officeDocument/2006/relationships/image" Target="../media/image263.png"/><Relationship Id="rId5" Type="http://schemas.openxmlformats.org/officeDocument/2006/relationships/image" Target="../media/image261.png"/><Relationship Id="rId6" Type="http://schemas.openxmlformats.org/officeDocument/2006/relationships/image" Target="../media/image2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4.xml"/><Relationship Id="rId3" Type="http://schemas.openxmlformats.org/officeDocument/2006/relationships/image" Target="../media/image234.png"/><Relationship Id="rId4" Type="http://schemas.openxmlformats.org/officeDocument/2006/relationships/image" Target="../media/image2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6.xml"/><Relationship Id="rId3" Type="http://schemas.openxmlformats.org/officeDocument/2006/relationships/image" Target="../media/image25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7.xml"/><Relationship Id="rId3" Type="http://schemas.openxmlformats.org/officeDocument/2006/relationships/image" Target="../media/image256.png"/><Relationship Id="rId4" Type="http://schemas.openxmlformats.org/officeDocument/2006/relationships/image" Target="../media/image264.png"/><Relationship Id="rId5" Type="http://schemas.openxmlformats.org/officeDocument/2006/relationships/image" Target="../media/image2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8.xml"/><Relationship Id="rId3" Type="http://schemas.openxmlformats.org/officeDocument/2006/relationships/image" Target="../media/image2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9.xml"/><Relationship Id="rId3" Type="http://schemas.openxmlformats.org/officeDocument/2006/relationships/image" Target="../media/image234.png"/><Relationship Id="rId4" Type="http://schemas.openxmlformats.org/officeDocument/2006/relationships/image" Target="../media/image258.jpg"/><Relationship Id="rId5" Type="http://schemas.openxmlformats.org/officeDocument/2006/relationships/image" Target="../media/image2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0.xml"/><Relationship Id="rId3" Type="http://schemas.openxmlformats.org/officeDocument/2006/relationships/image" Target="../media/image234.png"/><Relationship Id="rId4" Type="http://schemas.openxmlformats.org/officeDocument/2006/relationships/image" Target="../media/image2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1.xml"/><Relationship Id="rId3" Type="http://schemas.openxmlformats.org/officeDocument/2006/relationships/image" Target="../media/image277.png"/><Relationship Id="rId4" Type="http://schemas.openxmlformats.org/officeDocument/2006/relationships/image" Target="../media/image26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6.xml"/><Relationship Id="rId3" Type="http://schemas.openxmlformats.org/officeDocument/2006/relationships/image" Target="../media/image2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7.xml"/><Relationship Id="rId3" Type="http://schemas.openxmlformats.org/officeDocument/2006/relationships/image" Target="../media/image2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8.xml"/><Relationship Id="rId3" Type="http://schemas.openxmlformats.org/officeDocument/2006/relationships/image" Target="../media/image276.gif"/><Relationship Id="rId4" Type="http://schemas.openxmlformats.org/officeDocument/2006/relationships/hyperlink" Target="https://dribbble.com/shots/3641004-Coding-Animation" TargetMode="External"/><Relationship Id="rId5" Type="http://schemas.openxmlformats.org/officeDocument/2006/relationships/image" Target="../media/image2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9.xml"/><Relationship Id="rId3" Type="http://schemas.openxmlformats.org/officeDocument/2006/relationships/image" Target="../media/image27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0.xml"/><Relationship Id="rId3" Type="http://schemas.openxmlformats.org/officeDocument/2006/relationships/image" Target="../media/image26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1.xml"/><Relationship Id="rId3" Type="http://schemas.openxmlformats.org/officeDocument/2006/relationships/image" Target="../media/image26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3.xml"/><Relationship Id="rId3" Type="http://schemas.openxmlformats.org/officeDocument/2006/relationships/image" Target="../media/image234.png"/><Relationship Id="rId4" Type="http://schemas.openxmlformats.org/officeDocument/2006/relationships/image" Target="../media/image2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8.xml"/><Relationship Id="rId3" Type="http://schemas.openxmlformats.org/officeDocument/2006/relationships/image" Target="../media/image2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 Id="rId3" Type="http://schemas.openxmlformats.org/officeDocument/2006/relationships/image" Target="../media/image2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9.xml"/><Relationship Id="rId3" Type="http://schemas.openxmlformats.org/officeDocument/2006/relationships/image" Target="../media/image2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sp>
        <p:nvSpPr>
          <p:cNvPr id="2039" name="Google Shape;2039;p106"/>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Cloud Security Day 2</a:t>
            </a:r>
            <a:endParaRPr/>
          </a:p>
        </p:txBody>
      </p:sp>
      <p:sp>
        <p:nvSpPr>
          <p:cNvPr id="2040" name="Google Shape;2040;p106"/>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Cloud System Management</a:t>
            </a:r>
            <a:endParaRPr>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2" name="Google Shape;2162;p115"/>
          <p:cNvSpPr txBox="1"/>
          <p:nvPr/>
        </p:nvSpPr>
        <p:spPr>
          <a:xfrm>
            <a:off x="3067050" y="1600800"/>
            <a:ext cx="57654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Containers</a:t>
            </a:r>
            <a:r>
              <a:rPr lang="en" sz="3000">
                <a:latin typeface="Roboto Light"/>
                <a:ea typeface="Roboto Light"/>
                <a:cs typeface="Roboto Light"/>
                <a:sym typeface="Roboto Light"/>
              </a:rPr>
              <a:t> can be thought of </a:t>
            </a:r>
            <a:br>
              <a:rPr lang="en" sz="3000">
                <a:latin typeface="Roboto Light"/>
                <a:ea typeface="Roboto Light"/>
                <a:cs typeface="Roboto Light"/>
                <a:sym typeface="Roboto Light"/>
              </a:rPr>
            </a:br>
            <a:r>
              <a:rPr lang="en" sz="3000">
                <a:latin typeface="Roboto Light"/>
                <a:ea typeface="Roboto Light"/>
                <a:cs typeface="Roboto Light"/>
                <a:sym typeface="Roboto Light"/>
              </a:rPr>
              <a:t>as “lightweight VMs.” </a:t>
            </a:r>
            <a:endParaRPr sz="3000">
              <a:latin typeface="Roboto Light"/>
              <a:ea typeface="Roboto Light"/>
              <a:cs typeface="Roboto Light"/>
              <a:sym typeface="Roboto Light"/>
            </a:endParaRPr>
          </a:p>
        </p:txBody>
      </p:sp>
      <p:pic>
        <p:nvPicPr>
          <p:cNvPr id="2163" name="Google Shape;2163;p115"/>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E8EF">
            <a:alpha val="55870"/>
          </a:srgbClr>
        </a:solidFill>
      </p:bgPr>
    </p:bg>
    <p:spTree>
      <p:nvGrpSpPr>
        <p:cNvPr id="2167" name="Shape 2167"/>
        <p:cNvGrpSpPr/>
        <p:nvPr/>
      </p:nvGrpSpPr>
      <p:grpSpPr>
        <a:xfrm>
          <a:off x="0" y="0"/>
          <a:ext cx="0" cy="0"/>
          <a:chOff x="0" y="0"/>
          <a:chExt cx="0" cy="0"/>
        </a:xfrm>
      </p:grpSpPr>
      <p:pic>
        <p:nvPicPr>
          <p:cNvPr id="2168" name="Google Shape;2168;p116"/>
          <p:cNvPicPr preferRelativeResize="0"/>
          <p:nvPr/>
        </p:nvPicPr>
        <p:blipFill rotWithShape="1">
          <a:blip r:embed="rId3">
            <a:alphaModFix/>
          </a:blip>
          <a:srcRect b="758" l="0" r="0" t="748"/>
          <a:stretch/>
        </p:blipFill>
        <p:spPr>
          <a:xfrm>
            <a:off x="-12300" y="2185350"/>
            <a:ext cx="9168600" cy="2980150"/>
          </a:xfrm>
          <a:prstGeom prst="rect">
            <a:avLst/>
          </a:prstGeom>
          <a:noFill/>
          <a:ln>
            <a:noFill/>
          </a:ln>
        </p:spPr>
      </p:pic>
      <p:sp>
        <p:nvSpPr>
          <p:cNvPr id="2169" name="Google Shape;2169;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High-Level Overview: Containers</a:t>
            </a:r>
            <a:endParaRPr/>
          </a:p>
        </p:txBody>
      </p:sp>
      <p:sp>
        <p:nvSpPr>
          <p:cNvPr id="2170" name="Google Shape;2170;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(Google Containers)</a:t>
            </a:r>
            <a:endParaRPr/>
          </a:p>
        </p:txBody>
      </p:sp>
      <p:sp>
        <p:nvSpPr>
          <p:cNvPr id="2171" name="Google Shape;2171;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Containers are smaller than VMs (megabytes rather than gigabytes) and </a:t>
            </a:r>
            <a:endParaRPr/>
          </a:p>
          <a:p>
            <a:pPr indent="0" lvl="0" marL="0" rtl="0" algn="l">
              <a:spcBef>
                <a:spcPts val="0"/>
              </a:spcBef>
              <a:spcAft>
                <a:spcPts val="0"/>
              </a:spcAft>
              <a:buNone/>
            </a:pPr>
            <a:r>
              <a:rPr lang="en"/>
              <a:t>require fewer CPU resources. </a:t>
            </a:r>
            <a:endParaRPr/>
          </a:p>
        </p:txBody>
      </p:sp>
      <p:sp>
        <p:nvSpPr>
          <p:cNvPr id="2172" name="Google Shape;2172;p116"/>
          <p:cNvSpPr txBox="1"/>
          <p:nvPr>
            <p:ph idx="3" type="body"/>
          </p:nvPr>
        </p:nvSpPr>
        <p:spPr>
          <a:xfrm>
            <a:off x="0" y="1445850"/>
            <a:ext cx="9144000" cy="739500"/>
          </a:xfrm>
          <a:prstGeom prst="rect">
            <a:avLst/>
          </a:prstGeom>
        </p:spPr>
        <p:txBody>
          <a:bodyPr anchorCtr="0" anchor="t" bIns="914400" lIns="457200" spcFirstLastPara="1" rIns="457200" wrap="square" tIns="0">
            <a:noAutofit/>
          </a:bodyPr>
          <a:lstStyle/>
          <a:p>
            <a:pPr indent="-203200" lvl="0" marL="228600" rtl="0" algn="l">
              <a:spcBef>
                <a:spcPts val="0"/>
              </a:spcBef>
              <a:spcAft>
                <a:spcPts val="0"/>
              </a:spcAft>
              <a:buClr>
                <a:srgbClr val="339F9D"/>
              </a:buClr>
              <a:buSzPts val="1400"/>
              <a:buChar char="●"/>
            </a:pPr>
            <a:r>
              <a:rPr lang="en"/>
              <a:t>Because they are smaller, they can be downloaded and distributed more easily. </a:t>
            </a:r>
            <a:endParaRPr/>
          </a:p>
          <a:p>
            <a:pPr indent="-203200" lvl="0" marL="228600" rtl="0" algn="l">
              <a:spcBef>
                <a:spcPts val="1000"/>
              </a:spcBef>
              <a:spcAft>
                <a:spcPts val="0"/>
              </a:spcAft>
              <a:buClr>
                <a:srgbClr val="339F9D"/>
              </a:buClr>
              <a:buSzPts val="1400"/>
              <a:buChar char="●"/>
            </a:pPr>
            <a:r>
              <a:rPr lang="en"/>
              <a:t>Since they’re cheap, more of them can be run. </a:t>
            </a:r>
            <a:endParaRPr/>
          </a:p>
          <a:p>
            <a:pPr indent="-203200" lvl="0" marL="228600" rtl="0" algn="l">
              <a:spcBef>
                <a:spcPts val="1000"/>
              </a:spcBef>
              <a:spcAft>
                <a:spcPts val="1000"/>
              </a:spcAft>
              <a:buClr>
                <a:srgbClr val="339F9D"/>
              </a:buClr>
              <a:buSzPts val="1400"/>
              <a:buChar char="●"/>
            </a:pPr>
            <a:r>
              <a:rPr lang="en"/>
              <a:t>They're also easier and faster to destroy and redeploy as needed.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78" name="Google Shape;2178;p117"/>
          <p:cNvSpPr txBox="1"/>
          <p:nvPr/>
        </p:nvSpPr>
        <p:spPr>
          <a:xfrm>
            <a:off x="3067050" y="1600800"/>
            <a:ext cx="57654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Provisioners</a:t>
            </a:r>
            <a:r>
              <a:rPr lang="en" sz="3000">
                <a:latin typeface="Roboto Light"/>
                <a:ea typeface="Roboto Light"/>
                <a:cs typeface="Roboto Light"/>
                <a:sym typeface="Roboto Light"/>
              </a:rPr>
              <a:t> are tools that automatically configure VMs </a:t>
            </a:r>
            <a:br>
              <a:rPr lang="en" sz="3000">
                <a:latin typeface="Roboto Light"/>
                <a:ea typeface="Roboto Light"/>
                <a:cs typeface="Roboto Light"/>
                <a:sym typeface="Roboto Light"/>
              </a:rPr>
            </a:br>
            <a:r>
              <a:rPr lang="en" sz="3000">
                <a:latin typeface="Roboto Light"/>
                <a:ea typeface="Roboto Light"/>
                <a:cs typeface="Roboto Light"/>
                <a:sym typeface="Roboto Light"/>
              </a:rPr>
              <a:t>or containers for you. </a:t>
            </a:r>
            <a:endParaRPr sz="3000">
              <a:latin typeface="Roboto Light"/>
              <a:ea typeface="Roboto Light"/>
              <a:cs typeface="Roboto Light"/>
              <a:sym typeface="Roboto Light"/>
            </a:endParaRPr>
          </a:p>
        </p:txBody>
      </p:sp>
      <p:pic>
        <p:nvPicPr>
          <p:cNvPr id="2179" name="Google Shape;2179;p117"/>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2183" name="Shape 2183"/>
        <p:cNvGrpSpPr/>
        <p:nvPr/>
      </p:nvGrpSpPr>
      <p:grpSpPr>
        <a:xfrm>
          <a:off x="0" y="0"/>
          <a:ext cx="0" cy="0"/>
          <a:chOff x="0" y="0"/>
          <a:chExt cx="0" cy="0"/>
        </a:xfrm>
      </p:grpSpPr>
      <p:sp>
        <p:nvSpPr>
          <p:cNvPr id="2184" name="Google Shape;2184;p118"/>
          <p:cNvSpPr/>
          <p:nvPr/>
        </p:nvSpPr>
        <p:spPr>
          <a:xfrm>
            <a:off x="106825" y="4809850"/>
            <a:ext cx="2382000" cy="171000"/>
          </a:xfrm>
          <a:prstGeom prst="rect">
            <a:avLst/>
          </a:pr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18"/>
          <p:cNvSpPr/>
          <p:nvPr/>
        </p:nvSpPr>
        <p:spPr>
          <a:xfrm>
            <a:off x="106825" y="587525"/>
            <a:ext cx="5448000" cy="171000"/>
          </a:xfrm>
          <a:prstGeom prst="rect">
            <a:avLst/>
          </a:pr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6" name="Google Shape;2186;p118"/>
          <p:cNvPicPr preferRelativeResize="0"/>
          <p:nvPr/>
        </p:nvPicPr>
        <p:blipFill>
          <a:blip r:embed="rId3">
            <a:alphaModFix/>
          </a:blip>
          <a:stretch>
            <a:fillRect/>
          </a:stretch>
        </p:blipFill>
        <p:spPr>
          <a:xfrm>
            <a:off x="2286017" y="0"/>
            <a:ext cx="6857984" cy="5143500"/>
          </a:xfrm>
          <a:prstGeom prst="rect">
            <a:avLst/>
          </a:prstGeom>
          <a:noFill/>
          <a:ln>
            <a:noFill/>
          </a:ln>
        </p:spPr>
      </p:pic>
      <p:sp>
        <p:nvSpPr>
          <p:cNvPr id="2187" name="Google Shape;2187;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High-Level Overview: Provisioners</a:t>
            </a:r>
            <a:endParaRPr/>
          </a:p>
        </p:txBody>
      </p:sp>
      <p:sp>
        <p:nvSpPr>
          <p:cNvPr id="2188" name="Google Shape;2188;p118"/>
          <p:cNvSpPr txBox="1"/>
          <p:nvPr>
            <p:ph idx="1" type="subTitle"/>
          </p:nvPr>
        </p:nvSpPr>
        <p:spPr>
          <a:xfrm>
            <a:off x="0" y="675975"/>
            <a:ext cx="4722300" cy="1118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a:t>
            </a:r>
            <a:r>
              <a:rPr lang="en"/>
              <a:t>e</a:t>
            </a:r>
            <a:r>
              <a:rPr lang="en"/>
              <a:t>ad of manually logging into a machine and issuing commands like </a:t>
            </a:r>
            <a:r>
              <a:rPr lang="en" sz="2000">
                <a:latin typeface="Inconsolata"/>
                <a:ea typeface="Inconsolata"/>
                <a:cs typeface="Inconsolata"/>
                <a:sym typeface="Inconsolata"/>
              </a:rPr>
              <a:t>apt</a:t>
            </a:r>
            <a:r>
              <a:rPr lang="en" sz="2000"/>
              <a:t> </a:t>
            </a:r>
            <a:r>
              <a:rPr lang="en" sz="2000">
                <a:latin typeface="Inconsolata"/>
                <a:ea typeface="Inconsolata"/>
                <a:cs typeface="Inconsolata"/>
                <a:sym typeface="Inconsolata"/>
              </a:rPr>
              <a:t>get</a:t>
            </a:r>
            <a:r>
              <a:rPr lang="en"/>
              <a:t>, or editing configuration files yourself, you can use a provisioner to do this automatically.</a:t>
            </a:r>
            <a:endParaRPr/>
          </a:p>
        </p:txBody>
      </p:sp>
      <p:sp>
        <p:nvSpPr>
          <p:cNvPr id="2189" name="Google Shape;2189;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(Source)</a:t>
            </a:r>
            <a:endParaRPr/>
          </a:p>
        </p:txBody>
      </p:sp>
      <p:sp>
        <p:nvSpPr>
          <p:cNvPr id="2190" name="Google Shape;2190;p118"/>
          <p:cNvSpPr txBox="1"/>
          <p:nvPr/>
        </p:nvSpPr>
        <p:spPr>
          <a:xfrm>
            <a:off x="0" y="2404238"/>
            <a:ext cx="2980500" cy="1118700"/>
          </a:xfrm>
          <a:prstGeom prst="rect">
            <a:avLst/>
          </a:prstGeom>
          <a:noFill/>
          <a:ln>
            <a:noFill/>
          </a:ln>
        </p:spPr>
        <p:txBody>
          <a:bodyPr anchorCtr="0" anchor="t" bIns="91425" lIns="457200"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a:t>
            </a:r>
            <a:r>
              <a:rPr lang="en">
                <a:solidFill>
                  <a:schemeClr val="dk1"/>
                </a:solidFill>
                <a:latin typeface="Roboto"/>
                <a:ea typeface="Roboto"/>
                <a:cs typeface="Roboto"/>
                <a:sym typeface="Roboto"/>
              </a:rPr>
              <a:t> drastically reduces the potential for human error and </a:t>
            </a:r>
            <a:r>
              <a:rPr lang="en">
                <a:solidFill>
                  <a:schemeClr val="dk1"/>
                </a:solidFill>
                <a:latin typeface="Roboto"/>
                <a:ea typeface="Roboto"/>
                <a:cs typeface="Roboto"/>
                <a:sym typeface="Roboto"/>
              </a:rPr>
              <a:t>simplifies</a:t>
            </a:r>
            <a:r>
              <a:rPr lang="en">
                <a:solidFill>
                  <a:schemeClr val="dk1"/>
                </a:solidFill>
                <a:latin typeface="Roboto"/>
                <a:ea typeface="Roboto"/>
                <a:cs typeface="Roboto"/>
                <a:sym typeface="Roboto"/>
              </a:rPr>
              <a:t> the process of configuring potentially thousands of machines identically all at once.</a:t>
            </a:r>
            <a:endParaRPr>
              <a:solidFill>
                <a:schemeClr val="dk1"/>
              </a:solidFill>
              <a:latin typeface="Roboto"/>
              <a:ea typeface="Roboto"/>
              <a:cs typeface="Roboto"/>
              <a:sym typeface="Roboto"/>
            </a:endParaRPr>
          </a:p>
        </p:txBody>
      </p:sp>
      <p:cxnSp>
        <p:nvCxnSpPr>
          <p:cNvPr id="2191" name="Google Shape;2191;p118"/>
          <p:cNvCxnSpPr/>
          <p:nvPr/>
        </p:nvCxnSpPr>
        <p:spPr>
          <a:xfrm>
            <a:off x="274375" y="640080"/>
            <a:ext cx="5077500" cy="11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197" name="Google Shape;2197;p119"/>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198" name="Google Shape;2198;p119"/>
          <p:cNvSpPr txBox="1"/>
          <p:nvPr/>
        </p:nvSpPr>
        <p:spPr>
          <a:xfrm>
            <a:off x="3631000" y="1345575"/>
            <a:ext cx="5131200" cy="28593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1000"/>
              </a:spcAft>
              <a:buNone/>
            </a:pPr>
            <a:r>
              <a:rPr b="1" lang="en" sz="2000">
                <a:solidFill>
                  <a:srgbClr val="FAF5AC"/>
                </a:solidFill>
                <a:latin typeface="Roboto"/>
                <a:ea typeface="Roboto"/>
                <a:cs typeface="Roboto"/>
                <a:sym typeface="Roboto"/>
              </a:rPr>
              <a:t>Infrastructure as code (IaC)</a:t>
            </a:r>
            <a:r>
              <a:rPr lang="en" sz="2000">
                <a:solidFill>
                  <a:srgbClr val="FAF5AC"/>
                </a:solidFill>
                <a:latin typeface="Roboto"/>
                <a:ea typeface="Roboto"/>
                <a:cs typeface="Roboto"/>
                <a:sym typeface="Roboto"/>
              </a:rPr>
              <a:t> is the </a:t>
            </a:r>
            <a:br>
              <a:rPr lang="en" sz="2000">
                <a:solidFill>
                  <a:srgbClr val="FAF5AC"/>
                </a:solidFill>
                <a:latin typeface="Roboto"/>
                <a:ea typeface="Roboto"/>
                <a:cs typeface="Roboto"/>
                <a:sym typeface="Roboto"/>
              </a:rPr>
            </a:br>
            <a:r>
              <a:rPr lang="en" sz="2000">
                <a:solidFill>
                  <a:srgbClr val="FAF5AC"/>
                </a:solidFill>
                <a:latin typeface="Roboto"/>
                <a:ea typeface="Roboto"/>
                <a:cs typeface="Roboto"/>
                <a:sym typeface="Roboto"/>
              </a:rPr>
              <a:t>idea that the configurations for all of the VMs, containers, and networks </a:t>
            </a:r>
            <a:br>
              <a:rPr lang="en" sz="2000">
                <a:solidFill>
                  <a:srgbClr val="FAF5AC"/>
                </a:solidFill>
                <a:latin typeface="Roboto"/>
                <a:ea typeface="Roboto"/>
                <a:cs typeface="Roboto"/>
                <a:sym typeface="Roboto"/>
              </a:rPr>
            </a:br>
            <a:r>
              <a:rPr lang="en" sz="2000">
                <a:solidFill>
                  <a:srgbClr val="FAF5AC"/>
                </a:solidFill>
                <a:latin typeface="Roboto"/>
                <a:ea typeface="Roboto"/>
                <a:cs typeface="Roboto"/>
                <a:sym typeface="Roboto"/>
              </a:rPr>
              <a:t>in your deployment should be defined in text files, which you can use with provisioners to automatically recreate machines and networks whenever necessary. </a:t>
            </a:r>
            <a:endParaRPr sz="2000">
              <a:solidFill>
                <a:srgbClr val="FAF5AC"/>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pic>
        <p:nvPicPr>
          <p:cNvPr id="2203" name="Google Shape;2203;p120"/>
          <p:cNvPicPr preferRelativeResize="0"/>
          <p:nvPr/>
        </p:nvPicPr>
        <p:blipFill>
          <a:blip r:embed="rId3">
            <a:alphaModFix/>
          </a:blip>
          <a:stretch>
            <a:fillRect/>
          </a:stretch>
        </p:blipFill>
        <p:spPr>
          <a:xfrm>
            <a:off x="0" y="0"/>
            <a:ext cx="9144003" cy="5132568"/>
          </a:xfrm>
          <a:prstGeom prst="rect">
            <a:avLst/>
          </a:prstGeom>
          <a:noFill/>
          <a:ln>
            <a:noFill/>
          </a:ln>
        </p:spPr>
      </p:pic>
      <p:sp>
        <p:nvSpPr>
          <p:cNvPr id="2204" name="Google Shape;2204;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High-Level Overview: </a:t>
            </a:r>
            <a:r>
              <a:rPr lang="en"/>
              <a:t>Infrastructure</a:t>
            </a:r>
            <a:r>
              <a:rPr lang="en"/>
              <a:t> as Code</a:t>
            </a:r>
            <a:endParaRPr/>
          </a:p>
        </p:txBody>
      </p:sp>
      <p:sp>
        <p:nvSpPr>
          <p:cNvPr id="2205" name="Google Shape;2205;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06" name="Google Shape;2206;p120"/>
          <p:cNvPicPr preferRelativeResize="0"/>
          <p:nvPr/>
        </p:nvPicPr>
        <p:blipFill>
          <a:blip r:embed="rId4">
            <a:alphaModFix/>
          </a:blip>
          <a:stretch>
            <a:fillRect/>
          </a:stretch>
        </p:blipFill>
        <p:spPr>
          <a:xfrm>
            <a:off x="10330825" y="990275"/>
            <a:ext cx="4090901" cy="2045450"/>
          </a:xfrm>
          <a:prstGeom prst="rect">
            <a:avLst/>
          </a:prstGeom>
          <a:noFill/>
          <a:ln>
            <a:noFill/>
          </a:ln>
        </p:spPr>
      </p:pic>
      <p:sp>
        <p:nvSpPr>
          <p:cNvPr id="2207" name="Google Shape;2207;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primary benefit to IaC is that everyone can see exactly how the network </a:t>
            </a:r>
            <a:br>
              <a:rPr lang="en"/>
            </a:br>
            <a:r>
              <a:rPr lang="en"/>
              <a:t>is configured by reading text files. These can be easily version controlled </a:t>
            </a:r>
            <a:br>
              <a:rPr lang="en"/>
            </a:br>
            <a:r>
              <a:rPr lang="en"/>
              <a:t>with tools like Git, Apple Time Machine, or Microsoft OneDrive.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12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13" name="Google Shape;2213;p121"/>
          <p:cNvSpPr txBox="1"/>
          <p:nvPr/>
        </p:nvSpPr>
        <p:spPr>
          <a:xfrm>
            <a:off x="2686050" y="1441500"/>
            <a:ext cx="57654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Roboto"/>
                <a:ea typeface="Roboto"/>
                <a:cs typeface="Roboto"/>
                <a:sym typeface="Roboto"/>
              </a:rPr>
              <a:t>Continuous Integration/</a:t>
            </a:r>
            <a:br>
              <a:rPr b="1" lang="en" sz="2600">
                <a:latin typeface="Roboto"/>
                <a:ea typeface="Roboto"/>
                <a:cs typeface="Roboto"/>
                <a:sym typeface="Roboto"/>
              </a:rPr>
            </a:br>
            <a:r>
              <a:rPr b="1" lang="en" sz="2600">
                <a:latin typeface="Roboto"/>
                <a:ea typeface="Roboto"/>
                <a:cs typeface="Roboto"/>
                <a:sym typeface="Roboto"/>
              </a:rPr>
              <a:t>Continuous Deployment (CI/CD)</a:t>
            </a:r>
            <a:r>
              <a:rPr lang="en" sz="2600">
                <a:latin typeface="Roboto Light"/>
                <a:ea typeface="Roboto Light"/>
                <a:cs typeface="Roboto Light"/>
                <a:sym typeface="Roboto Light"/>
              </a:rPr>
              <a:t> </a:t>
            </a:r>
            <a:br>
              <a:rPr lang="en" sz="2600">
                <a:latin typeface="Roboto Light"/>
                <a:ea typeface="Roboto Light"/>
                <a:cs typeface="Roboto Light"/>
                <a:sym typeface="Roboto Light"/>
              </a:rPr>
            </a:br>
            <a:r>
              <a:rPr lang="en" sz="2600">
                <a:latin typeface="Roboto Light"/>
                <a:ea typeface="Roboto Light"/>
                <a:cs typeface="Roboto Light"/>
                <a:sym typeface="Roboto Light"/>
              </a:rPr>
              <a:t>is the concept of automatically </a:t>
            </a:r>
            <a:br>
              <a:rPr lang="en" sz="2600">
                <a:latin typeface="Roboto Light"/>
                <a:ea typeface="Roboto Light"/>
                <a:cs typeface="Roboto Light"/>
                <a:sym typeface="Roboto Light"/>
              </a:rPr>
            </a:br>
            <a:r>
              <a:rPr lang="en" sz="2600">
                <a:latin typeface="Roboto Light"/>
                <a:ea typeface="Roboto Light"/>
                <a:cs typeface="Roboto Light"/>
                <a:sym typeface="Roboto Light"/>
              </a:rPr>
              <a:t>updating machines on your network whenever your IaC files change.</a:t>
            </a:r>
            <a:endParaRPr sz="2600">
              <a:latin typeface="Roboto Light"/>
              <a:ea typeface="Roboto Light"/>
              <a:cs typeface="Roboto Light"/>
              <a:sym typeface="Roboto Light"/>
            </a:endParaRPr>
          </a:p>
        </p:txBody>
      </p:sp>
      <p:pic>
        <p:nvPicPr>
          <p:cNvPr id="2214" name="Google Shape;2214;p121"/>
          <p:cNvPicPr preferRelativeResize="0"/>
          <p:nvPr/>
        </p:nvPicPr>
        <p:blipFill>
          <a:blip r:embed="rId3">
            <a:alphaModFix/>
          </a:blip>
          <a:stretch>
            <a:fillRect/>
          </a:stretch>
        </p:blipFill>
        <p:spPr>
          <a:xfrm>
            <a:off x="1344700" y="1600802"/>
            <a:ext cx="1049850" cy="1535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pic>
        <p:nvPicPr>
          <p:cNvPr id="2219" name="Google Shape;2219;p122"/>
          <p:cNvPicPr preferRelativeResize="0"/>
          <p:nvPr/>
        </p:nvPicPr>
        <p:blipFill>
          <a:blip r:embed="rId3">
            <a:alphaModFix/>
          </a:blip>
          <a:stretch>
            <a:fillRect/>
          </a:stretch>
        </p:blipFill>
        <p:spPr>
          <a:xfrm>
            <a:off x="456950" y="1488999"/>
            <a:ext cx="5565028" cy="2718592"/>
          </a:xfrm>
          <a:prstGeom prst="rect">
            <a:avLst/>
          </a:prstGeom>
          <a:noFill/>
          <a:ln>
            <a:noFill/>
          </a:ln>
        </p:spPr>
      </p:pic>
      <p:sp>
        <p:nvSpPr>
          <p:cNvPr id="2220" name="Google Shape;2220;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High-Level Overview: Infrastructure as Code</a:t>
            </a:r>
            <a:endParaRPr>
              <a:solidFill>
                <a:schemeClr val="dk1"/>
              </a:solidFill>
            </a:endParaRPr>
          </a:p>
          <a:p>
            <a:pPr indent="0" lvl="0" marL="0" rtl="0" algn="l">
              <a:spcBef>
                <a:spcPts val="0"/>
              </a:spcBef>
              <a:spcAft>
                <a:spcPts val="0"/>
              </a:spcAft>
              <a:buNone/>
            </a:pPr>
            <a:r>
              <a:t/>
            </a:r>
            <a:endParaRPr/>
          </a:p>
        </p:txBody>
      </p:sp>
      <p:sp>
        <p:nvSpPr>
          <p:cNvPr id="2221" name="Google Shape;2221;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222" name="Google Shape;2222;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Whenever you change a machine’s configuration file: </a:t>
            </a:r>
            <a:endParaRPr>
              <a:solidFill>
                <a:schemeClr val="dk1"/>
              </a:solidFill>
            </a:endParaRPr>
          </a:p>
          <a:p>
            <a:pPr indent="0" lvl="0" marL="0" rtl="0" algn="l">
              <a:spcBef>
                <a:spcPts val="0"/>
              </a:spcBef>
              <a:spcAft>
                <a:spcPts val="0"/>
              </a:spcAft>
              <a:buNone/>
            </a:pPr>
            <a:r>
              <a:t/>
            </a:r>
            <a:endParaRPr/>
          </a:p>
        </p:txBody>
      </p:sp>
      <p:sp>
        <p:nvSpPr>
          <p:cNvPr id="2223" name="Google Shape;2223;p122"/>
          <p:cNvSpPr txBox="1"/>
          <p:nvPr>
            <p:ph idx="3" type="body"/>
          </p:nvPr>
        </p:nvSpPr>
        <p:spPr>
          <a:xfrm>
            <a:off x="811100" y="2040400"/>
            <a:ext cx="2067900" cy="1656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600">
                <a:highlight>
                  <a:srgbClr val="00FFFF"/>
                </a:highlight>
              </a:rPr>
              <a:t>Continuous Integration (CI)</a:t>
            </a:r>
            <a:br>
              <a:rPr b="1" lang="en" sz="1600"/>
            </a:br>
            <a:r>
              <a:rPr lang="en" sz="1600"/>
              <a:t>ensures that a new version of that machine is </a:t>
            </a:r>
            <a:br>
              <a:rPr lang="en" sz="1600"/>
            </a:br>
            <a:r>
              <a:rPr lang="en" sz="1600"/>
              <a:t>built immediately.</a:t>
            </a:r>
            <a:endParaRPr sz="1600"/>
          </a:p>
        </p:txBody>
      </p:sp>
      <p:sp>
        <p:nvSpPr>
          <p:cNvPr id="2224" name="Google Shape;2224;p122"/>
          <p:cNvSpPr txBox="1"/>
          <p:nvPr>
            <p:ph idx="3" type="body"/>
          </p:nvPr>
        </p:nvSpPr>
        <p:spPr>
          <a:xfrm>
            <a:off x="3832825" y="2040400"/>
            <a:ext cx="2147100" cy="16563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600">
                <a:highlight>
                  <a:srgbClr val="6FA8DC"/>
                </a:highlight>
              </a:rPr>
              <a:t>Continuous Deployment (CD)</a:t>
            </a:r>
            <a:r>
              <a:rPr lang="en" sz="1600">
                <a:highlight>
                  <a:srgbClr val="6FA8DC"/>
                </a:highlight>
              </a:rPr>
              <a:t> </a:t>
            </a:r>
            <a:br>
              <a:rPr lang="en" sz="1600"/>
            </a:br>
            <a:r>
              <a:rPr lang="en" sz="1600"/>
              <a:t>ensures that this new version is automatically </a:t>
            </a:r>
            <a:br>
              <a:rPr lang="en" sz="1600"/>
            </a:br>
            <a:r>
              <a:rPr lang="en" sz="1600"/>
              <a:t>deployed to your live environment.</a:t>
            </a:r>
            <a:endParaRPr sz="1600"/>
          </a:p>
        </p:txBody>
      </p:sp>
      <p:sp>
        <p:nvSpPr>
          <p:cNvPr id="2225" name="Google Shape;2225;p122"/>
          <p:cNvSpPr txBox="1"/>
          <p:nvPr>
            <p:ph idx="3" type="body"/>
          </p:nvPr>
        </p:nvSpPr>
        <p:spPr>
          <a:xfrm>
            <a:off x="6432250" y="2040400"/>
            <a:ext cx="2307600" cy="16899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b="1" lang="en" sz="1600"/>
              <a:t>The primary advantage </a:t>
            </a:r>
            <a:br>
              <a:rPr b="1" lang="en" sz="1600"/>
            </a:br>
            <a:r>
              <a:rPr b="1" lang="en" sz="1600"/>
              <a:t>to CI/CD</a:t>
            </a:r>
            <a:r>
              <a:rPr lang="en" sz="1600"/>
              <a:t> </a:t>
            </a:r>
            <a:r>
              <a:rPr lang="en" sz="1600"/>
              <a:t>is that it allows you to manage your entire network simply by updating IaC text files.</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9" name="Shape 2229"/>
        <p:cNvGrpSpPr/>
        <p:nvPr/>
      </p:nvGrpSpPr>
      <p:grpSpPr>
        <a:xfrm>
          <a:off x="0" y="0"/>
          <a:ext cx="0" cy="0"/>
          <a:chOff x="0" y="0"/>
          <a:chExt cx="0" cy="0"/>
        </a:xfrm>
      </p:grpSpPr>
      <p:sp>
        <p:nvSpPr>
          <p:cNvPr id="2230" name="Google Shape;2230;p12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Foundations of</a:t>
            </a:r>
            <a:r>
              <a:rPr lang="en"/>
              <a:t> </a:t>
            </a:r>
            <a:r>
              <a:rPr lang="en"/>
              <a:t>Network Architecture</a:t>
            </a:r>
            <a:endParaRPr/>
          </a:p>
        </p:txBody>
      </p:sp>
      <p:sp>
        <p:nvSpPr>
          <p:cNvPr id="2231" name="Google Shape;2231;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37" name="Google Shape;2237;p124"/>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238" name="Google Shape;2238;p124"/>
          <p:cNvSpPr txBox="1"/>
          <p:nvPr/>
        </p:nvSpPr>
        <p:spPr>
          <a:xfrm>
            <a:off x="3631000" y="1345575"/>
            <a:ext cx="5131200" cy="2859300"/>
          </a:xfrm>
          <a:prstGeom prst="rect">
            <a:avLst/>
          </a:prstGeom>
          <a:noFill/>
          <a:ln>
            <a:noFill/>
          </a:ln>
        </p:spPr>
        <p:txBody>
          <a:bodyPr anchorCtr="0" anchor="t" bIns="91425" lIns="457200" spcFirstLastPara="1" rIns="274300" wrap="square" tIns="182875">
            <a:noAutofit/>
          </a:bodyPr>
          <a:lstStyle/>
          <a:p>
            <a:pPr indent="0" lvl="0" marL="0" rtl="0" algn="l">
              <a:lnSpc>
                <a:spcPct val="110000"/>
              </a:lnSpc>
              <a:spcBef>
                <a:spcPts val="0"/>
              </a:spcBef>
              <a:spcAft>
                <a:spcPts val="0"/>
              </a:spcAft>
              <a:buNone/>
            </a:pPr>
            <a:r>
              <a:rPr b="1" lang="en" sz="2200">
                <a:solidFill>
                  <a:srgbClr val="FAF5AC"/>
                </a:solidFill>
                <a:latin typeface="Roboto"/>
                <a:ea typeface="Roboto"/>
                <a:cs typeface="Roboto"/>
                <a:sym typeface="Roboto"/>
              </a:rPr>
              <a:t>Remember: </a:t>
            </a:r>
            <a:r>
              <a:rPr lang="en" sz="2200">
                <a:solidFill>
                  <a:srgbClr val="FAF5AC"/>
                </a:solidFill>
                <a:latin typeface="Roboto"/>
                <a:ea typeface="Roboto"/>
                <a:cs typeface="Roboto"/>
                <a:sym typeface="Roboto"/>
              </a:rPr>
              <a:t>Our virtual machine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is not accessible because our security group firewall is blocking all traffic to it. </a:t>
            </a:r>
            <a:endParaRPr sz="2200">
              <a:solidFill>
                <a:srgbClr val="FAF5AC"/>
              </a:solidFill>
              <a:latin typeface="Roboto"/>
              <a:ea typeface="Roboto"/>
              <a:cs typeface="Roboto"/>
              <a:sym typeface="Roboto"/>
            </a:endParaRPr>
          </a:p>
          <a:p>
            <a:pPr indent="0" lvl="0" marL="0" rtl="0" algn="l">
              <a:lnSpc>
                <a:spcPct val="110000"/>
              </a:lnSpc>
              <a:spcBef>
                <a:spcPts val="1000"/>
              </a:spcBef>
              <a:spcAft>
                <a:spcPts val="1000"/>
              </a:spcAft>
              <a:buNone/>
            </a:pPr>
            <a:r>
              <a:rPr lang="en" sz="2200">
                <a:solidFill>
                  <a:srgbClr val="FAF5AC"/>
                </a:solidFill>
                <a:latin typeface="Roboto"/>
                <a:ea typeface="Roboto"/>
                <a:cs typeface="Roboto"/>
                <a:sym typeface="Roboto"/>
              </a:rPr>
              <a:t>This is to ensure that no one can possibly gain access to the VM.</a:t>
            </a:r>
            <a:endParaRPr sz="2200">
              <a:solidFill>
                <a:srgbClr val="FAF5AC"/>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9A9"/>
        </a:solidFill>
      </p:bgPr>
    </p:bg>
    <p:spTree>
      <p:nvGrpSpPr>
        <p:cNvPr id="2044" name="Shape 2044"/>
        <p:cNvGrpSpPr/>
        <p:nvPr/>
      </p:nvGrpSpPr>
      <p:grpSpPr>
        <a:xfrm>
          <a:off x="0" y="0"/>
          <a:ext cx="0" cy="0"/>
          <a:chOff x="0" y="0"/>
          <a:chExt cx="0" cy="0"/>
        </a:xfrm>
      </p:grpSpPr>
      <p:sp>
        <p:nvSpPr>
          <p:cNvPr id="2045" name="Google Shape;2045;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46" name="Google Shape;2046;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 </a:t>
            </a:r>
            <a:endParaRPr/>
          </a:p>
        </p:txBody>
      </p:sp>
      <p:sp>
        <p:nvSpPr>
          <p:cNvPr id="2047" name="Google Shape;2047;p10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cxnSp>
        <p:nvCxnSpPr>
          <p:cNvPr id="2048" name="Google Shape;2048;p107"/>
          <p:cNvCxnSpPr/>
          <p:nvPr/>
        </p:nvCxnSpPr>
        <p:spPr>
          <a:xfrm>
            <a:off x="274320" y="4906455"/>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2049" name="Google Shape;2049;p107"/>
          <p:cNvPicPr preferRelativeResize="0"/>
          <p:nvPr/>
        </p:nvPicPr>
        <p:blipFill rotWithShape="1">
          <a:blip r:embed="rId3">
            <a:alphaModFix/>
          </a:blip>
          <a:srcRect b="1830" l="0" r="0" t="1830"/>
          <a:stretch/>
        </p:blipFill>
        <p:spPr>
          <a:xfrm>
            <a:off x="429768" y="1402811"/>
            <a:ext cx="785567" cy="606900"/>
          </a:xfrm>
          <a:prstGeom prst="rect">
            <a:avLst/>
          </a:prstGeom>
          <a:noFill/>
          <a:ln>
            <a:noFill/>
          </a:ln>
        </p:spPr>
      </p:pic>
      <p:pic>
        <p:nvPicPr>
          <p:cNvPr id="2050" name="Google Shape;2050;p107"/>
          <p:cNvPicPr preferRelativeResize="0"/>
          <p:nvPr/>
        </p:nvPicPr>
        <p:blipFill rotWithShape="1">
          <a:blip r:embed="rId4">
            <a:alphaModFix/>
          </a:blip>
          <a:srcRect b="1830" l="0" r="0" t="1830"/>
          <a:stretch/>
        </p:blipFill>
        <p:spPr>
          <a:xfrm>
            <a:off x="429768" y="2227098"/>
            <a:ext cx="785567" cy="606900"/>
          </a:xfrm>
          <a:prstGeom prst="rect">
            <a:avLst/>
          </a:prstGeom>
          <a:noFill/>
          <a:ln>
            <a:noFill/>
          </a:ln>
        </p:spPr>
      </p:pic>
      <p:pic>
        <p:nvPicPr>
          <p:cNvPr id="2051" name="Google Shape;2051;p107"/>
          <p:cNvPicPr preferRelativeResize="0"/>
          <p:nvPr/>
        </p:nvPicPr>
        <p:blipFill rotWithShape="1">
          <a:blip r:embed="rId3">
            <a:alphaModFix/>
          </a:blip>
          <a:srcRect b="1830" l="0" r="0" t="1830"/>
          <a:stretch/>
        </p:blipFill>
        <p:spPr>
          <a:xfrm>
            <a:off x="429768" y="3082261"/>
            <a:ext cx="785567" cy="606900"/>
          </a:xfrm>
          <a:prstGeom prst="rect">
            <a:avLst/>
          </a:prstGeom>
          <a:noFill/>
          <a:ln>
            <a:noFill/>
          </a:ln>
        </p:spPr>
      </p:pic>
      <p:sp>
        <p:nvSpPr>
          <p:cNvPr id="2052" name="Google Shape;2052;p107"/>
          <p:cNvSpPr/>
          <p:nvPr/>
        </p:nvSpPr>
        <p:spPr>
          <a:xfrm>
            <a:off x="1352550" y="1378825"/>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07"/>
          <p:cNvSpPr txBox="1"/>
          <p:nvPr>
            <p:ph idx="1" type="subTitle"/>
          </p:nvPr>
        </p:nvSpPr>
        <p:spPr>
          <a:xfrm>
            <a:off x="1560678" y="1398000"/>
            <a:ext cx="6930000" cy="606900"/>
          </a:xfrm>
          <a:prstGeom prst="rect">
            <a:avLst/>
          </a:prstGeom>
          <a:noFill/>
          <a:ln>
            <a:noFill/>
          </a:ln>
        </p:spPr>
        <p:txBody>
          <a:bodyPr anchorCtr="0" anchor="ctr" bIns="0" lIns="0" spcFirstLastPara="1" rIns="457200" wrap="square" tIns="91425">
            <a:noAutofit/>
          </a:bodyPr>
          <a:lstStyle/>
          <a:p>
            <a:pPr indent="0" lvl="0" marL="0" rtl="0" algn="l">
              <a:lnSpc>
                <a:spcPct val="115000"/>
              </a:lnSpc>
              <a:spcBef>
                <a:spcPts val="0"/>
              </a:spcBef>
              <a:spcAft>
                <a:spcPts val="1200"/>
              </a:spcAft>
              <a:buNone/>
            </a:pPr>
            <a:r>
              <a:rPr lang="en" sz="1600">
                <a:highlight>
                  <a:srgbClr val="FFFFFF"/>
                </a:highlight>
                <a:latin typeface="Roboto"/>
                <a:ea typeface="Roboto"/>
                <a:cs typeface="Roboto"/>
                <a:sym typeface="Roboto"/>
              </a:rPr>
              <a:t>Access your entire VNet from your jump box.</a:t>
            </a:r>
            <a:endParaRPr sz="1600">
              <a:latin typeface="Roboto"/>
              <a:ea typeface="Roboto"/>
              <a:cs typeface="Roboto"/>
              <a:sym typeface="Roboto"/>
            </a:endParaRPr>
          </a:p>
        </p:txBody>
      </p:sp>
      <p:sp>
        <p:nvSpPr>
          <p:cNvPr id="2054" name="Google Shape;2054;p107"/>
          <p:cNvSpPr/>
          <p:nvPr/>
        </p:nvSpPr>
        <p:spPr>
          <a:xfrm>
            <a:off x="1352550" y="2231136"/>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07"/>
          <p:cNvSpPr/>
          <p:nvPr/>
        </p:nvSpPr>
        <p:spPr>
          <a:xfrm>
            <a:off x="1352550" y="30738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07"/>
          <p:cNvSpPr txBox="1"/>
          <p:nvPr>
            <p:ph idx="2" type="subTitle"/>
          </p:nvPr>
        </p:nvSpPr>
        <p:spPr>
          <a:xfrm>
            <a:off x="1542148" y="2233556"/>
            <a:ext cx="6948600" cy="606900"/>
          </a:xfrm>
          <a:prstGeom prst="rect">
            <a:avLst/>
          </a:prstGeom>
          <a:noFill/>
          <a:ln>
            <a:noFill/>
          </a:ln>
        </p:spPr>
        <p:txBody>
          <a:bodyPr anchorCtr="0" anchor="ctr" bIns="0" lIns="0" spcFirstLastPara="1" rIns="457200" wrap="square" tIns="91425">
            <a:noAutofit/>
          </a:bodyPr>
          <a:lstStyle/>
          <a:p>
            <a:pPr indent="0" lvl="0" marL="0" rtl="0" algn="l">
              <a:spcBef>
                <a:spcPts val="0"/>
              </a:spcBef>
              <a:spcAft>
                <a:spcPts val="600"/>
              </a:spcAft>
              <a:buNone/>
            </a:pPr>
            <a:r>
              <a:rPr lang="en" sz="1600">
                <a:latin typeface="Roboto"/>
                <a:ea typeface="Roboto"/>
                <a:cs typeface="Roboto"/>
                <a:sym typeface="Roboto"/>
              </a:rPr>
              <a:t>Install and run containers using Docker.</a:t>
            </a:r>
            <a:endParaRPr sz="1600">
              <a:latin typeface="Roboto"/>
              <a:ea typeface="Roboto"/>
              <a:cs typeface="Roboto"/>
              <a:sym typeface="Roboto"/>
            </a:endParaRPr>
          </a:p>
        </p:txBody>
      </p:sp>
      <p:sp>
        <p:nvSpPr>
          <p:cNvPr id="2057" name="Google Shape;2057;p107"/>
          <p:cNvSpPr txBox="1"/>
          <p:nvPr>
            <p:ph idx="3" type="subTitle"/>
          </p:nvPr>
        </p:nvSpPr>
        <p:spPr>
          <a:xfrm>
            <a:off x="1551356" y="3073649"/>
            <a:ext cx="6948600" cy="606900"/>
          </a:xfrm>
          <a:prstGeom prst="rect">
            <a:avLst/>
          </a:prstGeom>
          <a:noFill/>
          <a:ln>
            <a:noFill/>
          </a:ln>
        </p:spPr>
        <p:txBody>
          <a:bodyPr anchorCtr="0" anchor="ctr" bIns="0" lIns="0" spcFirstLastPara="1" rIns="457200" wrap="square" tIns="91425">
            <a:noAutofit/>
          </a:bodyPr>
          <a:lstStyle/>
          <a:p>
            <a:pPr indent="0" lvl="0" marL="0" rtl="0" algn="l">
              <a:spcBef>
                <a:spcPts val="0"/>
              </a:spcBef>
              <a:spcAft>
                <a:spcPts val="600"/>
              </a:spcAft>
              <a:buNone/>
            </a:pPr>
            <a:r>
              <a:rPr lang="en" sz="1600">
                <a:latin typeface="Roboto"/>
                <a:ea typeface="Roboto"/>
                <a:cs typeface="Roboto"/>
                <a:sym typeface="Roboto"/>
              </a:rPr>
              <a:t>Set up </a:t>
            </a:r>
            <a:r>
              <a:rPr lang="en" sz="1600">
                <a:latin typeface="Roboto"/>
                <a:ea typeface="Roboto"/>
                <a:cs typeface="Roboto"/>
                <a:sym typeface="Roboto"/>
              </a:rPr>
              <a:t>Ansible</a:t>
            </a:r>
            <a:r>
              <a:rPr lang="en" sz="1600">
                <a:latin typeface="Roboto"/>
                <a:ea typeface="Roboto"/>
                <a:cs typeface="Roboto"/>
                <a:sym typeface="Roboto"/>
              </a:rPr>
              <a:t> </a:t>
            </a:r>
            <a:r>
              <a:rPr lang="en" sz="1600">
                <a:latin typeface="Roboto"/>
                <a:ea typeface="Roboto"/>
                <a:cs typeface="Roboto"/>
                <a:sym typeface="Roboto"/>
              </a:rPr>
              <a:t>connections to VMs inside your VNet. </a:t>
            </a:r>
            <a:endParaRPr sz="1600">
              <a:latin typeface="Roboto"/>
              <a:ea typeface="Roboto"/>
              <a:cs typeface="Roboto"/>
              <a:sym typeface="Roboto"/>
            </a:endParaRPr>
          </a:p>
        </p:txBody>
      </p:sp>
      <p:pic>
        <p:nvPicPr>
          <p:cNvPr id="2058" name="Google Shape;2058;p107"/>
          <p:cNvPicPr preferRelativeResize="0"/>
          <p:nvPr/>
        </p:nvPicPr>
        <p:blipFill rotWithShape="1">
          <a:blip r:embed="rId5">
            <a:alphaModFix/>
          </a:blip>
          <a:srcRect b="1830" l="0" r="0" t="1830"/>
          <a:stretch/>
        </p:blipFill>
        <p:spPr>
          <a:xfrm>
            <a:off x="429768" y="1402811"/>
            <a:ext cx="785567" cy="606900"/>
          </a:xfrm>
          <a:prstGeom prst="rect">
            <a:avLst/>
          </a:prstGeom>
          <a:noFill/>
          <a:ln>
            <a:noFill/>
          </a:ln>
        </p:spPr>
      </p:pic>
      <p:pic>
        <p:nvPicPr>
          <p:cNvPr id="2059" name="Google Shape;2059;p107"/>
          <p:cNvPicPr preferRelativeResize="0"/>
          <p:nvPr/>
        </p:nvPicPr>
        <p:blipFill rotWithShape="1">
          <a:blip r:embed="rId6">
            <a:alphaModFix/>
          </a:blip>
          <a:srcRect b="1830" l="0" r="0" t="1830"/>
          <a:stretch/>
        </p:blipFill>
        <p:spPr>
          <a:xfrm>
            <a:off x="429768" y="2227098"/>
            <a:ext cx="785567" cy="606900"/>
          </a:xfrm>
          <a:prstGeom prst="rect">
            <a:avLst/>
          </a:prstGeom>
          <a:noFill/>
          <a:ln>
            <a:noFill/>
          </a:ln>
        </p:spPr>
      </p:pic>
      <p:pic>
        <p:nvPicPr>
          <p:cNvPr id="2060" name="Google Shape;2060;p107"/>
          <p:cNvPicPr preferRelativeResize="0"/>
          <p:nvPr/>
        </p:nvPicPr>
        <p:blipFill rotWithShape="1">
          <a:blip r:embed="rId5">
            <a:alphaModFix/>
          </a:blip>
          <a:srcRect b="1830" l="0" r="0" t="1830"/>
          <a:stretch/>
        </p:blipFill>
        <p:spPr>
          <a:xfrm>
            <a:off x="429768" y="3082261"/>
            <a:ext cx="785567"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F3D9"/>
        </a:solidFill>
      </p:bgPr>
    </p:bg>
    <p:spTree>
      <p:nvGrpSpPr>
        <p:cNvPr id="2242" name="Shape 2242"/>
        <p:cNvGrpSpPr/>
        <p:nvPr/>
      </p:nvGrpSpPr>
      <p:grpSpPr>
        <a:xfrm>
          <a:off x="0" y="0"/>
          <a:ext cx="0" cy="0"/>
          <a:chOff x="0" y="0"/>
          <a:chExt cx="0" cy="0"/>
        </a:xfrm>
      </p:grpSpPr>
      <p:sp>
        <p:nvSpPr>
          <p:cNvPr id="2243" name="Google Shape;2243;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Secure Configuration and Secure Architecture</a:t>
            </a:r>
            <a:endParaRPr>
              <a:solidFill>
                <a:schemeClr val="dk1"/>
              </a:solidFill>
            </a:endParaRPr>
          </a:p>
          <a:p>
            <a:pPr indent="0" lvl="0" marL="0" rtl="0" algn="l">
              <a:spcBef>
                <a:spcPts val="0"/>
              </a:spcBef>
              <a:spcAft>
                <a:spcPts val="0"/>
              </a:spcAft>
              <a:buNone/>
            </a:pPr>
            <a:r>
              <a:t/>
            </a:r>
            <a:endParaRPr/>
          </a:p>
        </p:txBody>
      </p:sp>
      <p:sp>
        <p:nvSpPr>
          <p:cNvPr id="2244" name="Google Shape;2244;p1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rgbClr val="24292E"/>
                </a:solidFill>
              </a:rPr>
              <a:t>This is an </a:t>
            </a:r>
            <a:r>
              <a:rPr lang="en">
                <a:solidFill>
                  <a:srgbClr val="24292E"/>
                </a:solidFill>
              </a:rPr>
              <a:t>example</a:t>
            </a:r>
            <a:r>
              <a:rPr lang="en">
                <a:solidFill>
                  <a:srgbClr val="24292E"/>
                </a:solidFill>
              </a:rPr>
              <a:t> of “secure configuration,” as opposed to “secure architecture.” </a:t>
            </a:r>
            <a:endParaRPr>
              <a:solidFill>
                <a:schemeClr val="dk1"/>
              </a:solidFill>
            </a:endParaRPr>
          </a:p>
          <a:p>
            <a:pPr indent="0" lvl="0" marL="0" rtl="0" algn="l">
              <a:spcBef>
                <a:spcPts val="800"/>
              </a:spcBef>
              <a:spcAft>
                <a:spcPts val="0"/>
              </a:spcAft>
              <a:buNone/>
            </a:pPr>
            <a:r>
              <a:t/>
            </a:r>
            <a:endParaRPr/>
          </a:p>
        </p:txBody>
      </p:sp>
      <p:sp>
        <p:nvSpPr>
          <p:cNvPr id="2245" name="Google Shape;2245;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246" name="Google Shape;2246;p125"/>
          <p:cNvGraphicFramePr/>
          <p:nvPr/>
        </p:nvGraphicFramePr>
        <p:xfrm>
          <a:off x="407175" y="1293700"/>
          <a:ext cx="3000000" cy="3000000"/>
        </p:xfrm>
        <a:graphic>
          <a:graphicData uri="http://schemas.openxmlformats.org/drawingml/2006/table">
            <a:tbl>
              <a:tblPr>
                <a:noFill/>
                <a:tableStyleId>{D721B08A-AD91-49F1-A63F-F9784235ADEB}</a:tableStyleId>
              </a:tblPr>
              <a:tblGrid>
                <a:gridCol w="1234125"/>
                <a:gridCol w="3523975"/>
                <a:gridCol w="3717425"/>
              </a:tblGrid>
              <a:tr h="407275">
                <a:tc>
                  <a:txBody>
                    <a:bodyPr/>
                    <a:lstStyle/>
                    <a:p>
                      <a:pPr indent="0" lvl="0" marL="0" rtl="0" algn="l">
                        <a:spcBef>
                          <a:spcPts val="0"/>
                        </a:spcBef>
                        <a:spcAft>
                          <a:spcPts val="0"/>
                        </a:spcAft>
                        <a:buNone/>
                      </a:pPr>
                      <a:r>
                        <a:t/>
                      </a:r>
                      <a:endParaRPr sz="1800">
                        <a:solidFill>
                          <a:srgbClr val="FFFFFF"/>
                        </a:solidFill>
                        <a:latin typeface="Roboto Medium"/>
                        <a:ea typeface="Roboto Medium"/>
                        <a:cs typeface="Roboto Medium"/>
                        <a:sym typeface="Roboto Medium"/>
                      </a:endParaRPr>
                    </a:p>
                  </a:txBody>
                  <a:tcPr marT="45700" marB="0" marR="91425" marL="91425">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800">
                          <a:latin typeface="Roboto Medium"/>
                          <a:ea typeface="Roboto Medium"/>
                          <a:cs typeface="Roboto Medium"/>
                          <a:sym typeface="Roboto Medium"/>
                        </a:rPr>
                        <a:t>Secure Configuration</a:t>
                      </a:r>
                      <a:endParaRPr sz="1800">
                        <a:latin typeface="Roboto Medium"/>
                        <a:ea typeface="Roboto Medium"/>
                        <a:cs typeface="Roboto Medium"/>
                        <a:sym typeface="Roboto Medium"/>
                      </a:endParaRPr>
                    </a:p>
                  </a:txBody>
                  <a:tcPr marT="45700" marB="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30BBB9"/>
                    </a:solidFill>
                  </a:tcPr>
                </a:tc>
                <a:tc>
                  <a:txBody>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Secure Architecture</a:t>
                      </a:r>
                      <a:endParaRPr sz="1800">
                        <a:solidFill>
                          <a:srgbClr val="FFFFFF"/>
                        </a:solidFill>
                        <a:latin typeface="Roboto Medium"/>
                        <a:ea typeface="Roboto Medium"/>
                        <a:cs typeface="Roboto Medium"/>
                        <a:sym typeface="Roboto Medium"/>
                      </a:endParaRPr>
                    </a:p>
                  </a:txBody>
                  <a:tcPr marT="45700" marB="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AB40"/>
                    </a:solidFill>
                  </a:tcPr>
                </a:tc>
              </a:tr>
              <a:tr h="407275">
                <a:tc>
                  <a:txBody>
                    <a:bodyPr/>
                    <a:lstStyle/>
                    <a:p>
                      <a:pPr indent="0" lvl="0" marL="0" rtl="0" algn="l">
                        <a:spcBef>
                          <a:spcPts val="0"/>
                        </a:spcBef>
                        <a:spcAft>
                          <a:spcPts val="0"/>
                        </a:spcAft>
                        <a:buNone/>
                      </a:pPr>
                      <a:r>
                        <a:rPr lang="en" sz="1600">
                          <a:latin typeface="Roboto Medium"/>
                          <a:ea typeface="Roboto Medium"/>
                          <a:cs typeface="Roboto Medium"/>
                          <a:sym typeface="Roboto Medium"/>
                        </a:rPr>
                        <a:t>Ensures</a:t>
                      </a:r>
                      <a:br>
                        <a:rPr lang="en" sz="1600">
                          <a:latin typeface="Roboto Medium"/>
                          <a:ea typeface="Roboto Medium"/>
                          <a:cs typeface="Roboto Medium"/>
                          <a:sym typeface="Roboto Medium"/>
                        </a:rPr>
                      </a:br>
                      <a:r>
                        <a:rPr lang="en" sz="1600">
                          <a:latin typeface="Roboto Medium"/>
                          <a:ea typeface="Roboto Medium"/>
                          <a:cs typeface="Roboto Medium"/>
                          <a:sym typeface="Roboto Medium"/>
                        </a:rPr>
                        <a:t>that….</a:t>
                      </a:r>
                      <a:endParaRPr sz="1600">
                        <a:latin typeface="Roboto Medium"/>
                        <a:ea typeface="Roboto Medium"/>
                        <a:cs typeface="Roboto Medium"/>
                        <a:sym typeface="Roboto Medium"/>
                      </a:endParaRPr>
                    </a:p>
                  </a:txBody>
                  <a:tcPr marT="45700" marB="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An individual VM or network is protected from intrusion using well-considered rules, such as access control policies and firewall rules.</a:t>
                      </a:r>
                      <a:endParaRPr>
                        <a:latin typeface="Roboto Medium"/>
                        <a:ea typeface="Roboto Medium"/>
                        <a:cs typeface="Roboto Medium"/>
                        <a:sym typeface="Roboto Medium"/>
                      </a:endParaRPr>
                    </a:p>
                  </a:txBody>
                  <a:tcPr marT="45700"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8EF">
                        <a:alpha val="55870"/>
                      </a:srgbClr>
                    </a:solidFill>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A poorly configured or malfunctioning individual machine can only cause a limited amount of damage.</a:t>
                      </a:r>
                      <a:endParaRPr>
                        <a:latin typeface="Roboto Medium"/>
                        <a:ea typeface="Roboto Medium"/>
                        <a:cs typeface="Roboto Medium"/>
                        <a:sym typeface="Roboto Medium"/>
                      </a:endParaRPr>
                    </a:p>
                  </a:txBody>
                  <a:tcPr marT="45700"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CE4D2"/>
                    </a:solidFill>
                  </a:tcPr>
                </a:tc>
              </a:tr>
              <a:tr h="407275">
                <a:tc>
                  <a:txBody>
                    <a:bodyPr/>
                    <a:lstStyle/>
                    <a:p>
                      <a:pPr indent="0" lvl="0" marL="0" rtl="0" algn="l">
                        <a:spcBef>
                          <a:spcPts val="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Is secure</a:t>
                      </a:r>
                      <a:br>
                        <a:rPr lang="en" sz="1600">
                          <a:solidFill>
                            <a:schemeClr val="dk1"/>
                          </a:solidFill>
                          <a:latin typeface="Roboto Medium"/>
                          <a:ea typeface="Roboto Medium"/>
                          <a:cs typeface="Roboto Medium"/>
                          <a:sym typeface="Roboto Medium"/>
                        </a:rPr>
                      </a:br>
                      <a:r>
                        <a:rPr lang="en" sz="1600">
                          <a:solidFill>
                            <a:schemeClr val="dk1"/>
                          </a:solidFill>
                          <a:latin typeface="Roboto Medium"/>
                          <a:ea typeface="Roboto Medium"/>
                          <a:cs typeface="Roboto Medium"/>
                          <a:sym typeface="Roboto Medium"/>
                        </a:rPr>
                        <a:t>because...</a:t>
                      </a:r>
                      <a:endParaRPr sz="1600">
                        <a:solidFill>
                          <a:srgbClr val="FFFFFF"/>
                        </a:solidFill>
                        <a:latin typeface="Roboto Medium"/>
                        <a:ea typeface="Roboto Medium"/>
                        <a:cs typeface="Roboto Medium"/>
                        <a:sym typeface="Roboto Medium"/>
                      </a:endParaRPr>
                    </a:p>
                  </a:txBody>
                  <a:tcPr marT="45700" marB="0"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It follows the right rules.</a:t>
                      </a:r>
                      <a:endParaRPr>
                        <a:latin typeface="Roboto Medium"/>
                        <a:ea typeface="Roboto Medium"/>
                        <a:cs typeface="Roboto Medium"/>
                        <a:sym typeface="Roboto Medium"/>
                      </a:endParaRPr>
                    </a:p>
                  </a:txBody>
                  <a:tcPr marT="45700"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AFE8EF">
                        <a:alpha val="55870"/>
                      </a:srgbClr>
                    </a:solidFill>
                  </a:tcPr>
                </a:tc>
                <a:tc>
                  <a:txBody>
                    <a:bodyPr/>
                    <a:lstStyle/>
                    <a:p>
                      <a:pPr indent="0" lvl="0" marL="0" rtl="0" algn="l">
                        <a:spcBef>
                          <a:spcPts val="0"/>
                        </a:spcBef>
                        <a:spcAft>
                          <a:spcPts val="0"/>
                        </a:spcAft>
                        <a:buNone/>
                      </a:pPr>
                      <a:r>
                        <a:rPr lang="en">
                          <a:latin typeface="Roboto Medium"/>
                          <a:ea typeface="Roboto Medium"/>
                          <a:cs typeface="Roboto Medium"/>
                          <a:sym typeface="Roboto Medium"/>
                        </a:rPr>
                        <a:t>It is “structurally sound.”</a:t>
                      </a:r>
                      <a:endParaRPr>
                        <a:latin typeface="Roboto Medium"/>
                        <a:ea typeface="Roboto Medium"/>
                        <a:cs typeface="Roboto Medium"/>
                        <a:sym typeface="Roboto Medium"/>
                      </a:endParaRPr>
                    </a:p>
                    <a:p>
                      <a:pPr indent="0" lvl="0" marL="0" rtl="0" algn="l">
                        <a:spcBef>
                          <a:spcPts val="1000"/>
                        </a:spcBef>
                        <a:spcAft>
                          <a:spcPts val="0"/>
                        </a:spcAft>
                        <a:buNone/>
                      </a:pPr>
                      <a:r>
                        <a:rPr lang="en">
                          <a:latin typeface="Roboto Medium"/>
                          <a:ea typeface="Roboto Medium"/>
                          <a:cs typeface="Roboto Medium"/>
                          <a:sym typeface="Roboto Medium"/>
                        </a:rPr>
                        <a:t>In other words:</a:t>
                      </a:r>
                      <a:r>
                        <a:rPr lang="en">
                          <a:latin typeface="Roboto"/>
                          <a:ea typeface="Roboto"/>
                          <a:cs typeface="Roboto"/>
                          <a:sym typeface="Roboto"/>
                        </a:rPr>
                        <a:t> Secure architecture deters and contains the effects of a breach, ensuring that even insecure machines are hard to compromise, and that damage to a single machine doesn't take down the entire network.</a:t>
                      </a:r>
                      <a:endParaRPr>
                        <a:latin typeface="Roboto"/>
                        <a:ea typeface="Roboto"/>
                        <a:cs typeface="Roboto"/>
                        <a:sym typeface="Roboto"/>
                      </a:endParaRPr>
                    </a:p>
                  </a:txBody>
                  <a:tcPr marT="45700"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FCE4D2"/>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D3E0"/>
        </a:solidFill>
      </p:bgPr>
    </p:bg>
    <p:spTree>
      <p:nvGrpSpPr>
        <p:cNvPr id="2250" name="Shape 2250"/>
        <p:cNvGrpSpPr/>
        <p:nvPr/>
      </p:nvGrpSpPr>
      <p:grpSpPr>
        <a:xfrm>
          <a:off x="0" y="0"/>
          <a:ext cx="0" cy="0"/>
          <a:chOff x="0" y="0"/>
          <a:chExt cx="0" cy="0"/>
        </a:xfrm>
      </p:grpSpPr>
      <p:sp>
        <p:nvSpPr>
          <p:cNvPr id="2251" name="Google Shape;2251;p126"/>
          <p:cNvSpPr/>
          <p:nvPr/>
        </p:nvSpPr>
        <p:spPr>
          <a:xfrm>
            <a:off x="170875" y="4814275"/>
            <a:ext cx="8764800" cy="203100"/>
          </a:xfrm>
          <a:prstGeom prst="rect">
            <a:avLst/>
          </a:prstGeom>
          <a:solidFill>
            <a:srgbClr val="48D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26"/>
          <p:cNvSpPr/>
          <p:nvPr/>
        </p:nvSpPr>
        <p:spPr>
          <a:xfrm>
            <a:off x="170875" y="533700"/>
            <a:ext cx="8847900" cy="203100"/>
          </a:xfrm>
          <a:prstGeom prst="rect">
            <a:avLst/>
          </a:prstGeom>
          <a:solidFill>
            <a:srgbClr val="48D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26"/>
          <p:cNvSpPr/>
          <p:nvPr/>
        </p:nvSpPr>
        <p:spPr>
          <a:xfrm>
            <a:off x="257175" y="244550"/>
            <a:ext cx="8678400" cy="4696500"/>
          </a:xfrm>
          <a:prstGeom prst="roundRect">
            <a:avLst>
              <a:gd fmla="val 1622" name="adj"/>
            </a:avLst>
          </a:prstGeom>
          <a:solidFill>
            <a:srgbClr val="FFFFFF"/>
          </a:solidFill>
          <a:ln>
            <a:noFill/>
          </a:ln>
          <a:effectLst>
            <a:outerShdw blurRad="142875" rotWithShape="0" algn="bl" dist="95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26"/>
          <p:cNvSpPr txBox="1"/>
          <p:nvPr>
            <p:ph idx="1" type="subTitle"/>
          </p:nvPr>
        </p:nvSpPr>
        <p:spPr>
          <a:xfrm>
            <a:off x="257175" y="244550"/>
            <a:ext cx="4762500" cy="1076400"/>
          </a:xfrm>
          <a:prstGeom prst="rect">
            <a:avLst/>
          </a:prstGeom>
          <a:noFill/>
        </p:spPr>
        <p:txBody>
          <a:bodyPr anchorCtr="0" anchor="t" bIns="91425" lIns="365750" spcFirstLastPara="1" rIns="0" wrap="square" tIns="182875">
            <a:noAutofit/>
          </a:bodyPr>
          <a:lstStyle/>
          <a:p>
            <a:pPr indent="0" lvl="0" marL="0" rtl="0" algn="l">
              <a:lnSpc>
                <a:spcPct val="100000"/>
              </a:lnSpc>
              <a:spcBef>
                <a:spcPts val="0"/>
              </a:spcBef>
              <a:spcAft>
                <a:spcPts val="0"/>
              </a:spcAft>
              <a:buNone/>
            </a:pPr>
            <a:r>
              <a:rPr b="1" lang="en">
                <a:solidFill>
                  <a:srgbClr val="1A6EC1"/>
                </a:solidFill>
              </a:rPr>
              <a:t>For </a:t>
            </a:r>
            <a:r>
              <a:rPr b="1" lang="en">
                <a:solidFill>
                  <a:srgbClr val="1A6EC1"/>
                </a:solidFill>
              </a:rPr>
              <a:t>example</a:t>
            </a:r>
            <a:r>
              <a:rPr b="1" lang="en">
                <a:solidFill>
                  <a:srgbClr val="1A6EC1"/>
                </a:solidFill>
              </a:rPr>
              <a:t>: </a:t>
            </a:r>
            <a:endParaRPr b="1"/>
          </a:p>
          <a:p>
            <a:pPr indent="0" lvl="0" marL="0" rtl="0" algn="l">
              <a:lnSpc>
                <a:spcPct val="100000"/>
              </a:lnSpc>
              <a:spcBef>
                <a:spcPts val="400"/>
              </a:spcBef>
              <a:spcAft>
                <a:spcPts val="1000"/>
              </a:spcAft>
              <a:buNone/>
            </a:pPr>
            <a:r>
              <a:rPr lang="en" sz="1600"/>
              <a:t>A network that is hidden behind a gateway </a:t>
            </a:r>
            <a:br>
              <a:rPr lang="en" sz="1600"/>
            </a:br>
            <a:r>
              <a:rPr lang="en" sz="1600"/>
              <a:t>router is secure because of its architecture.</a:t>
            </a:r>
            <a:endParaRPr sz="1600"/>
          </a:p>
        </p:txBody>
      </p:sp>
      <p:sp>
        <p:nvSpPr>
          <p:cNvPr id="2255" name="Google Shape;2255;p126"/>
          <p:cNvSpPr txBox="1"/>
          <p:nvPr>
            <p:ph idx="3" type="body"/>
          </p:nvPr>
        </p:nvSpPr>
        <p:spPr>
          <a:xfrm>
            <a:off x="6543675" y="3434975"/>
            <a:ext cx="2258700" cy="1452900"/>
          </a:xfrm>
          <a:prstGeom prst="rect">
            <a:avLst/>
          </a:prstGeom>
        </p:spPr>
        <p:txBody>
          <a:bodyPr anchorCtr="0" anchor="t" bIns="91425" lIns="0" spcFirstLastPara="1" rIns="91425" wrap="square" tIns="91425">
            <a:noAutofit/>
          </a:bodyPr>
          <a:lstStyle/>
          <a:p>
            <a:pPr indent="0" lvl="0" marL="0" rtl="0" algn="l">
              <a:spcBef>
                <a:spcPts val="0"/>
              </a:spcBef>
              <a:spcAft>
                <a:spcPts val="1000"/>
              </a:spcAft>
              <a:buNone/>
            </a:pPr>
            <a:r>
              <a:rPr lang="en" sz="1200">
                <a:solidFill>
                  <a:srgbClr val="24292E"/>
                </a:solidFill>
              </a:rPr>
              <a:t>This allows security personnel to implement strong access controls on a single machine (the router) rather than on every individual VM, drastically reducing the attack surface.</a:t>
            </a:r>
            <a:endParaRPr sz="1200">
              <a:solidFill>
                <a:srgbClr val="24292E"/>
              </a:solidFill>
            </a:endParaRPr>
          </a:p>
        </p:txBody>
      </p:sp>
      <p:cxnSp>
        <p:nvCxnSpPr>
          <p:cNvPr id="2256" name="Google Shape;2256;p126"/>
          <p:cNvCxnSpPr/>
          <p:nvPr/>
        </p:nvCxnSpPr>
        <p:spPr>
          <a:xfrm>
            <a:off x="1468463" y="1693725"/>
            <a:ext cx="476400" cy="516000"/>
          </a:xfrm>
          <a:prstGeom prst="straightConnector1">
            <a:avLst/>
          </a:prstGeom>
          <a:noFill/>
          <a:ln cap="flat" cmpd="sng" w="19050">
            <a:solidFill>
              <a:srgbClr val="000000"/>
            </a:solidFill>
            <a:prstDash val="solid"/>
            <a:round/>
            <a:headEnd len="med" w="med" type="none"/>
            <a:tailEnd len="med" w="med" type="triangle"/>
          </a:ln>
        </p:spPr>
      </p:cxnSp>
      <p:cxnSp>
        <p:nvCxnSpPr>
          <p:cNvPr id="2257" name="Google Shape;2257;p126"/>
          <p:cNvCxnSpPr/>
          <p:nvPr/>
        </p:nvCxnSpPr>
        <p:spPr>
          <a:xfrm>
            <a:off x="1468463" y="2684050"/>
            <a:ext cx="504000" cy="0"/>
          </a:xfrm>
          <a:prstGeom prst="straightConnector1">
            <a:avLst/>
          </a:prstGeom>
          <a:noFill/>
          <a:ln cap="flat" cmpd="sng" w="19050">
            <a:solidFill>
              <a:srgbClr val="000000"/>
            </a:solidFill>
            <a:prstDash val="solid"/>
            <a:round/>
            <a:headEnd len="med" w="med" type="none"/>
            <a:tailEnd len="med" w="med" type="triangle"/>
          </a:ln>
        </p:spPr>
      </p:cxnSp>
      <p:grpSp>
        <p:nvGrpSpPr>
          <p:cNvPr id="2258" name="Google Shape;2258;p126"/>
          <p:cNvGrpSpPr/>
          <p:nvPr/>
        </p:nvGrpSpPr>
        <p:grpSpPr>
          <a:xfrm>
            <a:off x="470338" y="1443550"/>
            <a:ext cx="1163350" cy="734600"/>
            <a:chOff x="466075" y="1864875"/>
            <a:chExt cx="1163350" cy="734600"/>
          </a:xfrm>
        </p:grpSpPr>
        <p:pic>
          <p:nvPicPr>
            <p:cNvPr id="2259" name="Google Shape;2259;p126"/>
            <p:cNvPicPr preferRelativeResize="0"/>
            <p:nvPr/>
          </p:nvPicPr>
          <p:blipFill>
            <a:blip r:embed="rId3">
              <a:alphaModFix/>
            </a:blip>
            <a:stretch>
              <a:fillRect/>
            </a:stretch>
          </p:blipFill>
          <p:spPr>
            <a:xfrm>
              <a:off x="466075" y="1864875"/>
              <a:ext cx="1163350" cy="734600"/>
            </a:xfrm>
            <a:prstGeom prst="rect">
              <a:avLst/>
            </a:prstGeom>
            <a:noFill/>
            <a:ln>
              <a:noFill/>
            </a:ln>
          </p:spPr>
        </p:pic>
        <p:sp>
          <p:nvSpPr>
            <p:cNvPr id="2260" name="Google Shape;2260;p126"/>
            <p:cNvSpPr/>
            <p:nvPr/>
          </p:nvSpPr>
          <p:spPr>
            <a:xfrm>
              <a:off x="637500" y="2008300"/>
              <a:ext cx="820500" cy="31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Client</a:t>
              </a:r>
              <a:r>
                <a:rPr b="1" lang="en" sz="1200">
                  <a:solidFill>
                    <a:srgbClr val="FFFFFF"/>
                  </a:solidFill>
                  <a:latin typeface="Roboto"/>
                  <a:ea typeface="Roboto"/>
                  <a:cs typeface="Roboto"/>
                  <a:sym typeface="Roboto"/>
                </a:rPr>
                <a:t> 1</a:t>
              </a:r>
              <a:endParaRPr sz="1200">
                <a:solidFill>
                  <a:srgbClr val="FFFFFF"/>
                </a:solidFill>
              </a:endParaRPr>
            </a:p>
          </p:txBody>
        </p:sp>
      </p:grpSp>
      <p:grpSp>
        <p:nvGrpSpPr>
          <p:cNvPr id="2261" name="Google Shape;2261;p126"/>
          <p:cNvGrpSpPr/>
          <p:nvPr/>
        </p:nvGrpSpPr>
        <p:grpSpPr>
          <a:xfrm>
            <a:off x="470338" y="2353538"/>
            <a:ext cx="1163350" cy="734600"/>
            <a:chOff x="466075" y="1864875"/>
            <a:chExt cx="1163350" cy="734600"/>
          </a:xfrm>
        </p:grpSpPr>
        <p:pic>
          <p:nvPicPr>
            <p:cNvPr id="2262" name="Google Shape;2262;p126"/>
            <p:cNvPicPr preferRelativeResize="0"/>
            <p:nvPr/>
          </p:nvPicPr>
          <p:blipFill>
            <a:blip r:embed="rId3">
              <a:alphaModFix/>
            </a:blip>
            <a:stretch>
              <a:fillRect/>
            </a:stretch>
          </p:blipFill>
          <p:spPr>
            <a:xfrm>
              <a:off x="466075" y="1864875"/>
              <a:ext cx="1163350" cy="734600"/>
            </a:xfrm>
            <a:prstGeom prst="rect">
              <a:avLst/>
            </a:prstGeom>
            <a:noFill/>
            <a:ln>
              <a:noFill/>
            </a:ln>
          </p:spPr>
        </p:pic>
        <p:sp>
          <p:nvSpPr>
            <p:cNvPr id="2263" name="Google Shape;2263;p126"/>
            <p:cNvSpPr/>
            <p:nvPr/>
          </p:nvSpPr>
          <p:spPr>
            <a:xfrm>
              <a:off x="637500" y="2008300"/>
              <a:ext cx="820500" cy="31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Client</a:t>
              </a:r>
              <a:r>
                <a:rPr b="1" lang="en" sz="1200">
                  <a:solidFill>
                    <a:srgbClr val="FFFFFF"/>
                  </a:solidFill>
                  <a:latin typeface="Roboto"/>
                  <a:ea typeface="Roboto"/>
                  <a:cs typeface="Roboto"/>
                  <a:sym typeface="Roboto"/>
                </a:rPr>
                <a:t> 2</a:t>
              </a:r>
              <a:endParaRPr sz="1200">
                <a:solidFill>
                  <a:srgbClr val="FFFFFF"/>
                </a:solidFill>
              </a:endParaRPr>
            </a:p>
          </p:txBody>
        </p:sp>
      </p:grpSp>
      <p:cxnSp>
        <p:nvCxnSpPr>
          <p:cNvPr id="2264" name="Google Shape;2264;p126"/>
          <p:cNvCxnSpPr/>
          <p:nvPr/>
        </p:nvCxnSpPr>
        <p:spPr>
          <a:xfrm flipH="1" rot="10800000">
            <a:off x="1468463" y="3149675"/>
            <a:ext cx="513300" cy="573300"/>
          </a:xfrm>
          <a:prstGeom prst="straightConnector1">
            <a:avLst/>
          </a:prstGeom>
          <a:noFill/>
          <a:ln cap="flat" cmpd="sng" w="19050">
            <a:solidFill>
              <a:srgbClr val="000000"/>
            </a:solidFill>
            <a:prstDash val="solid"/>
            <a:round/>
            <a:headEnd len="med" w="med" type="none"/>
            <a:tailEnd len="med" w="med" type="triangle"/>
          </a:ln>
        </p:spPr>
      </p:cxnSp>
      <p:grpSp>
        <p:nvGrpSpPr>
          <p:cNvPr id="2265" name="Google Shape;2265;p126"/>
          <p:cNvGrpSpPr/>
          <p:nvPr/>
        </p:nvGrpSpPr>
        <p:grpSpPr>
          <a:xfrm>
            <a:off x="470338" y="3263525"/>
            <a:ext cx="1163350" cy="734600"/>
            <a:chOff x="466075" y="1864875"/>
            <a:chExt cx="1163350" cy="734600"/>
          </a:xfrm>
        </p:grpSpPr>
        <p:pic>
          <p:nvPicPr>
            <p:cNvPr id="2266" name="Google Shape;2266;p126"/>
            <p:cNvPicPr preferRelativeResize="0"/>
            <p:nvPr/>
          </p:nvPicPr>
          <p:blipFill>
            <a:blip r:embed="rId3">
              <a:alphaModFix/>
            </a:blip>
            <a:stretch>
              <a:fillRect/>
            </a:stretch>
          </p:blipFill>
          <p:spPr>
            <a:xfrm>
              <a:off x="466075" y="1864875"/>
              <a:ext cx="1163350" cy="734600"/>
            </a:xfrm>
            <a:prstGeom prst="rect">
              <a:avLst/>
            </a:prstGeom>
            <a:noFill/>
            <a:ln>
              <a:noFill/>
            </a:ln>
          </p:spPr>
        </p:pic>
        <p:sp>
          <p:nvSpPr>
            <p:cNvPr id="2267" name="Google Shape;2267;p126"/>
            <p:cNvSpPr/>
            <p:nvPr/>
          </p:nvSpPr>
          <p:spPr>
            <a:xfrm>
              <a:off x="637500" y="2008300"/>
              <a:ext cx="820500" cy="3144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Roboto"/>
                  <a:ea typeface="Roboto"/>
                  <a:cs typeface="Roboto"/>
                  <a:sym typeface="Roboto"/>
                </a:rPr>
                <a:t>Client</a:t>
              </a:r>
              <a:r>
                <a:rPr b="1" lang="en" sz="1200">
                  <a:solidFill>
                    <a:srgbClr val="FFFFFF"/>
                  </a:solidFill>
                  <a:latin typeface="Roboto"/>
                  <a:ea typeface="Roboto"/>
                  <a:cs typeface="Roboto"/>
                  <a:sym typeface="Roboto"/>
                </a:rPr>
                <a:t> 3</a:t>
              </a:r>
              <a:endParaRPr sz="1200">
                <a:solidFill>
                  <a:srgbClr val="FFFFFF"/>
                </a:solidFill>
              </a:endParaRPr>
            </a:p>
          </p:txBody>
        </p:sp>
      </p:grpSp>
      <p:sp>
        <p:nvSpPr>
          <p:cNvPr id="2268" name="Google Shape;2268;p126"/>
          <p:cNvSpPr txBox="1"/>
          <p:nvPr/>
        </p:nvSpPr>
        <p:spPr>
          <a:xfrm>
            <a:off x="3987812" y="1957500"/>
            <a:ext cx="790800" cy="203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latin typeface="Roboto Medium"/>
                <a:ea typeface="Roboto Medium"/>
                <a:cs typeface="Roboto Medium"/>
                <a:sym typeface="Roboto Medium"/>
              </a:rPr>
              <a:t>Gateway</a:t>
            </a:r>
            <a:endParaRPr>
              <a:latin typeface="Roboto Medium"/>
              <a:ea typeface="Roboto Medium"/>
              <a:cs typeface="Roboto Medium"/>
              <a:sym typeface="Roboto Medium"/>
            </a:endParaRPr>
          </a:p>
        </p:txBody>
      </p:sp>
      <p:pic>
        <p:nvPicPr>
          <p:cNvPr id="2269" name="Google Shape;2269;p126"/>
          <p:cNvPicPr preferRelativeResize="0"/>
          <p:nvPr/>
        </p:nvPicPr>
        <p:blipFill>
          <a:blip r:embed="rId4">
            <a:alphaModFix/>
          </a:blip>
          <a:stretch>
            <a:fillRect/>
          </a:stretch>
        </p:blipFill>
        <p:spPr>
          <a:xfrm>
            <a:off x="3941638" y="2262575"/>
            <a:ext cx="883149" cy="887098"/>
          </a:xfrm>
          <a:prstGeom prst="rect">
            <a:avLst/>
          </a:prstGeom>
          <a:noFill/>
          <a:ln>
            <a:noFill/>
          </a:ln>
        </p:spPr>
      </p:pic>
      <p:cxnSp>
        <p:nvCxnSpPr>
          <p:cNvPr id="2270" name="Google Shape;2270;p126"/>
          <p:cNvCxnSpPr/>
          <p:nvPr/>
        </p:nvCxnSpPr>
        <p:spPr>
          <a:xfrm>
            <a:off x="3383663" y="2684050"/>
            <a:ext cx="504000" cy="0"/>
          </a:xfrm>
          <a:prstGeom prst="straightConnector1">
            <a:avLst/>
          </a:prstGeom>
          <a:noFill/>
          <a:ln cap="flat" cmpd="sng" w="19050">
            <a:solidFill>
              <a:srgbClr val="000000"/>
            </a:solidFill>
            <a:prstDash val="solid"/>
            <a:round/>
            <a:headEnd len="med" w="med" type="none"/>
            <a:tailEnd len="med" w="med" type="triangle"/>
          </a:ln>
        </p:spPr>
      </p:cxnSp>
      <p:pic>
        <p:nvPicPr>
          <p:cNvPr id="2271" name="Google Shape;2271;p126"/>
          <p:cNvPicPr preferRelativeResize="0"/>
          <p:nvPr/>
        </p:nvPicPr>
        <p:blipFill>
          <a:blip r:embed="rId5">
            <a:alphaModFix/>
          </a:blip>
          <a:stretch>
            <a:fillRect/>
          </a:stretch>
        </p:blipFill>
        <p:spPr>
          <a:xfrm>
            <a:off x="5659650" y="1523414"/>
            <a:ext cx="821400" cy="1009609"/>
          </a:xfrm>
          <a:prstGeom prst="rect">
            <a:avLst/>
          </a:prstGeom>
          <a:noFill/>
          <a:ln>
            <a:noFill/>
          </a:ln>
        </p:spPr>
      </p:pic>
      <p:pic>
        <p:nvPicPr>
          <p:cNvPr id="2272" name="Google Shape;2272;p126"/>
          <p:cNvPicPr preferRelativeResize="0"/>
          <p:nvPr/>
        </p:nvPicPr>
        <p:blipFill>
          <a:blip r:embed="rId5">
            <a:alphaModFix/>
          </a:blip>
          <a:stretch>
            <a:fillRect/>
          </a:stretch>
        </p:blipFill>
        <p:spPr>
          <a:xfrm>
            <a:off x="5659650" y="2637753"/>
            <a:ext cx="821400" cy="1009609"/>
          </a:xfrm>
          <a:prstGeom prst="rect">
            <a:avLst/>
          </a:prstGeom>
          <a:noFill/>
          <a:ln>
            <a:noFill/>
          </a:ln>
        </p:spPr>
      </p:pic>
      <p:pic>
        <p:nvPicPr>
          <p:cNvPr id="2273" name="Google Shape;2273;p126"/>
          <p:cNvPicPr preferRelativeResize="0"/>
          <p:nvPr/>
        </p:nvPicPr>
        <p:blipFill>
          <a:blip r:embed="rId5">
            <a:alphaModFix/>
          </a:blip>
          <a:stretch>
            <a:fillRect/>
          </a:stretch>
        </p:blipFill>
        <p:spPr>
          <a:xfrm>
            <a:off x="5659650" y="3752092"/>
            <a:ext cx="821400" cy="1009609"/>
          </a:xfrm>
          <a:prstGeom prst="rect">
            <a:avLst/>
          </a:prstGeom>
          <a:noFill/>
          <a:ln>
            <a:noFill/>
          </a:ln>
        </p:spPr>
      </p:pic>
      <p:pic>
        <p:nvPicPr>
          <p:cNvPr id="2274" name="Google Shape;2274;p126"/>
          <p:cNvPicPr preferRelativeResize="0"/>
          <p:nvPr/>
        </p:nvPicPr>
        <p:blipFill>
          <a:blip r:embed="rId5">
            <a:alphaModFix/>
          </a:blip>
          <a:stretch>
            <a:fillRect/>
          </a:stretch>
        </p:blipFill>
        <p:spPr>
          <a:xfrm>
            <a:off x="5659650" y="409075"/>
            <a:ext cx="821400" cy="1009609"/>
          </a:xfrm>
          <a:prstGeom prst="rect">
            <a:avLst/>
          </a:prstGeom>
          <a:noFill/>
          <a:ln>
            <a:noFill/>
          </a:ln>
        </p:spPr>
      </p:pic>
      <p:grpSp>
        <p:nvGrpSpPr>
          <p:cNvPr id="2275" name="Google Shape;2275;p126"/>
          <p:cNvGrpSpPr/>
          <p:nvPr/>
        </p:nvGrpSpPr>
        <p:grpSpPr>
          <a:xfrm>
            <a:off x="4824775" y="959088"/>
            <a:ext cx="940400" cy="3474600"/>
            <a:chOff x="5019675" y="959088"/>
            <a:chExt cx="940400" cy="3474600"/>
          </a:xfrm>
        </p:grpSpPr>
        <p:cxnSp>
          <p:nvCxnSpPr>
            <p:cNvPr id="2276" name="Google Shape;2276;p126"/>
            <p:cNvCxnSpPr/>
            <p:nvPr/>
          </p:nvCxnSpPr>
          <p:spPr>
            <a:xfrm>
              <a:off x="5019675" y="2684050"/>
              <a:ext cx="301200" cy="0"/>
            </a:xfrm>
            <a:prstGeom prst="straightConnector1">
              <a:avLst/>
            </a:prstGeom>
            <a:noFill/>
            <a:ln cap="flat" cmpd="sng" w="19050">
              <a:solidFill>
                <a:srgbClr val="000000"/>
              </a:solidFill>
              <a:prstDash val="solid"/>
              <a:round/>
              <a:headEnd len="med" w="med" type="none"/>
              <a:tailEnd len="med" w="med" type="none"/>
            </a:ln>
          </p:spPr>
        </p:cxnSp>
        <p:cxnSp>
          <p:nvCxnSpPr>
            <p:cNvPr id="2277" name="Google Shape;2277;p126"/>
            <p:cNvCxnSpPr/>
            <p:nvPr/>
          </p:nvCxnSpPr>
          <p:spPr>
            <a:xfrm>
              <a:off x="5311475" y="967125"/>
              <a:ext cx="648600" cy="0"/>
            </a:xfrm>
            <a:prstGeom prst="straightConnector1">
              <a:avLst/>
            </a:prstGeom>
            <a:noFill/>
            <a:ln cap="flat" cmpd="sng" w="19050">
              <a:solidFill>
                <a:srgbClr val="000000"/>
              </a:solidFill>
              <a:prstDash val="solid"/>
              <a:round/>
              <a:headEnd len="med" w="med" type="none"/>
              <a:tailEnd len="med" w="med" type="triangle"/>
            </a:ln>
          </p:spPr>
        </p:cxnSp>
        <p:cxnSp>
          <p:nvCxnSpPr>
            <p:cNvPr id="2278" name="Google Shape;2278;p126"/>
            <p:cNvCxnSpPr/>
            <p:nvPr/>
          </p:nvCxnSpPr>
          <p:spPr>
            <a:xfrm>
              <a:off x="5311475" y="2085250"/>
              <a:ext cx="648600" cy="0"/>
            </a:xfrm>
            <a:prstGeom prst="straightConnector1">
              <a:avLst/>
            </a:prstGeom>
            <a:noFill/>
            <a:ln cap="flat" cmpd="sng" w="19050">
              <a:solidFill>
                <a:srgbClr val="000000"/>
              </a:solidFill>
              <a:prstDash val="solid"/>
              <a:round/>
              <a:headEnd len="med" w="med" type="none"/>
              <a:tailEnd len="med" w="med" type="triangle"/>
            </a:ln>
          </p:spPr>
        </p:cxnSp>
        <p:cxnSp>
          <p:nvCxnSpPr>
            <p:cNvPr id="2279" name="Google Shape;2279;p126"/>
            <p:cNvCxnSpPr/>
            <p:nvPr/>
          </p:nvCxnSpPr>
          <p:spPr>
            <a:xfrm>
              <a:off x="5311475" y="3258800"/>
              <a:ext cx="648600" cy="0"/>
            </a:xfrm>
            <a:prstGeom prst="straightConnector1">
              <a:avLst/>
            </a:prstGeom>
            <a:noFill/>
            <a:ln cap="flat" cmpd="sng" w="19050">
              <a:solidFill>
                <a:srgbClr val="000000"/>
              </a:solidFill>
              <a:prstDash val="solid"/>
              <a:round/>
              <a:headEnd len="med" w="med" type="none"/>
              <a:tailEnd len="med" w="med" type="triangle"/>
            </a:ln>
          </p:spPr>
        </p:cxnSp>
        <p:cxnSp>
          <p:nvCxnSpPr>
            <p:cNvPr id="2280" name="Google Shape;2280;p126"/>
            <p:cNvCxnSpPr/>
            <p:nvPr/>
          </p:nvCxnSpPr>
          <p:spPr>
            <a:xfrm>
              <a:off x="5311475" y="4423100"/>
              <a:ext cx="648600" cy="0"/>
            </a:xfrm>
            <a:prstGeom prst="straightConnector1">
              <a:avLst/>
            </a:prstGeom>
            <a:noFill/>
            <a:ln cap="flat" cmpd="sng" w="19050">
              <a:solidFill>
                <a:srgbClr val="000000"/>
              </a:solidFill>
              <a:prstDash val="solid"/>
              <a:round/>
              <a:headEnd len="med" w="med" type="none"/>
              <a:tailEnd len="med" w="med" type="triangle"/>
            </a:ln>
          </p:spPr>
        </p:cxnSp>
        <p:cxnSp>
          <p:nvCxnSpPr>
            <p:cNvPr id="2281" name="Google Shape;2281;p126"/>
            <p:cNvCxnSpPr/>
            <p:nvPr/>
          </p:nvCxnSpPr>
          <p:spPr>
            <a:xfrm>
              <a:off x="5321000" y="959088"/>
              <a:ext cx="0" cy="3474600"/>
            </a:xfrm>
            <a:prstGeom prst="straightConnector1">
              <a:avLst/>
            </a:prstGeom>
            <a:noFill/>
            <a:ln cap="flat" cmpd="sng" w="19050">
              <a:solidFill>
                <a:srgbClr val="000000"/>
              </a:solidFill>
              <a:prstDash val="solid"/>
              <a:round/>
              <a:headEnd len="med" w="med" type="none"/>
              <a:tailEnd len="med" w="med" type="none"/>
            </a:ln>
          </p:spPr>
        </p:cxnSp>
      </p:grpSp>
      <p:grpSp>
        <p:nvGrpSpPr>
          <p:cNvPr id="2282" name="Google Shape;2282;p126"/>
          <p:cNvGrpSpPr/>
          <p:nvPr/>
        </p:nvGrpSpPr>
        <p:grpSpPr>
          <a:xfrm>
            <a:off x="2078013" y="2111316"/>
            <a:ext cx="1455013" cy="908960"/>
            <a:chOff x="3916338" y="2187516"/>
            <a:chExt cx="1455013" cy="908960"/>
          </a:xfrm>
        </p:grpSpPr>
        <p:pic>
          <p:nvPicPr>
            <p:cNvPr id="2283" name="Google Shape;2283;p126"/>
            <p:cNvPicPr preferRelativeResize="0"/>
            <p:nvPr/>
          </p:nvPicPr>
          <p:blipFill>
            <a:blip r:embed="rId6">
              <a:alphaModFix/>
            </a:blip>
            <a:stretch>
              <a:fillRect/>
            </a:stretch>
          </p:blipFill>
          <p:spPr>
            <a:xfrm>
              <a:off x="3916338" y="2187516"/>
              <a:ext cx="1455013" cy="908960"/>
            </a:xfrm>
            <a:prstGeom prst="rect">
              <a:avLst/>
            </a:prstGeom>
            <a:noFill/>
            <a:ln>
              <a:noFill/>
            </a:ln>
            <a:effectLst>
              <a:outerShdw blurRad="57150" rotWithShape="0" algn="bl" dir="5400000" dist="19050">
                <a:srgbClr val="000000">
                  <a:alpha val="50000"/>
                </a:srgbClr>
              </a:outerShdw>
            </a:effectLst>
          </p:spPr>
        </p:pic>
        <p:sp>
          <p:nvSpPr>
            <p:cNvPr id="2284" name="Google Shape;2284;p126"/>
            <p:cNvSpPr txBox="1"/>
            <p:nvPr/>
          </p:nvSpPr>
          <p:spPr>
            <a:xfrm>
              <a:off x="4319588" y="2438325"/>
              <a:ext cx="648600" cy="203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latin typeface="Roboto Medium"/>
                  <a:ea typeface="Roboto Medium"/>
                  <a:cs typeface="Roboto Medium"/>
                  <a:sym typeface="Roboto Medium"/>
                </a:rPr>
                <a:t>Internet</a:t>
              </a:r>
              <a:endParaRPr>
                <a:latin typeface="Roboto Medium"/>
                <a:ea typeface="Roboto Medium"/>
                <a:cs typeface="Roboto Medium"/>
                <a:sym typeface="Roboto Medium"/>
              </a:endParaRPr>
            </a:p>
          </p:txBody>
        </p:sp>
      </p:grpSp>
      <p:sp>
        <p:nvSpPr>
          <p:cNvPr id="2285" name="Google Shape;2285;p126"/>
          <p:cNvSpPr txBox="1"/>
          <p:nvPr>
            <p:ph idx="3" type="body"/>
          </p:nvPr>
        </p:nvSpPr>
        <p:spPr>
          <a:xfrm>
            <a:off x="2152650" y="3434975"/>
            <a:ext cx="2867100" cy="1282200"/>
          </a:xfrm>
          <a:prstGeom prst="rect">
            <a:avLst/>
          </a:prstGeom>
        </p:spPr>
        <p:txBody>
          <a:bodyPr anchorCtr="0" anchor="t" bIns="91425" lIns="0" spcFirstLastPara="1" rIns="91425" wrap="square" tIns="91425">
            <a:noAutofit/>
          </a:bodyPr>
          <a:lstStyle/>
          <a:p>
            <a:pPr indent="0" lvl="0" marL="0" rtl="0" algn="l">
              <a:spcBef>
                <a:spcPts val="0"/>
              </a:spcBef>
              <a:spcAft>
                <a:spcPts val="1000"/>
              </a:spcAft>
              <a:buNone/>
            </a:pPr>
            <a:r>
              <a:rPr lang="en" sz="1200">
                <a:solidFill>
                  <a:srgbClr val="24292E"/>
                </a:solidFill>
              </a:rPr>
              <a:t>Rather than exposing every machine directly to the public internet, machines have to first send traffic to the single router, which then forwards traffic to the machines behind it. </a:t>
            </a:r>
            <a:endParaRPr sz="1200">
              <a:solidFill>
                <a:srgbClr val="24292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89" name="Shape 2289"/>
        <p:cNvGrpSpPr/>
        <p:nvPr/>
      </p:nvGrpSpPr>
      <p:grpSpPr>
        <a:xfrm>
          <a:off x="0" y="0"/>
          <a:ext cx="0" cy="0"/>
          <a:chOff x="0" y="0"/>
          <a:chExt cx="0" cy="0"/>
        </a:xfrm>
      </p:grpSpPr>
      <p:sp>
        <p:nvSpPr>
          <p:cNvPr id="2290" name="Google Shape;2290;p127"/>
          <p:cNvSpPr/>
          <p:nvPr/>
        </p:nvSpPr>
        <p:spPr>
          <a:xfrm>
            <a:off x="170875" y="4814275"/>
            <a:ext cx="8764800" cy="203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Secure Configuration and Secure Architecture</a:t>
            </a:r>
            <a:endParaRPr>
              <a:solidFill>
                <a:schemeClr val="dk1"/>
              </a:solidFill>
            </a:endParaRPr>
          </a:p>
          <a:p>
            <a:pPr indent="0" lvl="0" marL="0" rtl="0" algn="l">
              <a:spcBef>
                <a:spcPts val="0"/>
              </a:spcBef>
              <a:spcAft>
                <a:spcPts val="0"/>
              </a:spcAft>
              <a:buNone/>
            </a:pPr>
            <a:r>
              <a:t/>
            </a:r>
            <a:endParaRPr/>
          </a:p>
        </p:txBody>
      </p:sp>
      <p:sp>
        <p:nvSpPr>
          <p:cNvPr id="2292" name="Google Shape;2292;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1200"/>
              </a:spcAft>
              <a:buNone/>
            </a:pPr>
            <a:r>
              <a:rPr lang="en"/>
              <a:t>While secure configuration and secure architecture promote security in different ways, they must work together.</a:t>
            </a:r>
            <a:endParaRPr/>
          </a:p>
        </p:txBody>
      </p:sp>
      <p:pic>
        <p:nvPicPr>
          <p:cNvPr id="2293" name="Google Shape;2293;p127"/>
          <p:cNvPicPr preferRelativeResize="0"/>
          <p:nvPr/>
        </p:nvPicPr>
        <p:blipFill>
          <a:blip r:embed="rId3">
            <a:alphaModFix/>
          </a:blip>
          <a:stretch>
            <a:fillRect/>
          </a:stretch>
        </p:blipFill>
        <p:spPr>
          <a:xfrm>
            <a:off x="1342500" y="1335450"/>
            <a:ext cx="6592349" cy="3708199"/>
          </a:xfrm>
          <a:prstGeom prst="rect">
            <a:avLst/>
          </a:prstGeom>
          <a:noFill/>
          <a:ln>
            <a:noFill/>
          </a:ln>
        </p:spPr>
      </p:pic>
      <p:sp>
        <p:nvSpPr>
          <p:cNvPr id="2294" name="Google Shape;2294;p127"/>
          <p:cNvSpPr txBox="1"/>
          <p:nvPr/>
        </p:nvSpPr>
        <p:spPr>
          <a:xfrm>
            <a:off x="1743075" y="2149975"/>
            <a:ext cx="2619300" cy="18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30BBB9"/>
                </a:solidFill>
                <a:latin typeface="Roboto"/>
                <a:ea typeface="Roboto"/>
                <a:cs typeface="Roboto"/>
                <a:sym typeface="Roboto"/>
              </a:rPr>
              <a:t>Secure configuration</a:t>
            </a:r>
            <a:r>
              <a:rPr lang="en">
                <a:latin typeface="Roboto"/>
                <a:ea typeface="Roboto"/>
                <a:cs typeface="Roboto"/>
                <a:sym typeface="Roboto"/>
              </a:rPr>
              <a:t> </a:t>
            </a:r>
            <a:br>
              <a:rPr lang="en">
                <a:latin typeface="Roboto"/>
                <a:ea typeface="Roboto"/>
                <a:cs typeface="Roboto"/>
                <a:sym typeface="Roboto"/>
              </a:rPr>
            </a:br>
            <a:r>
              <a:rPr lang="en">
                <a:latin typeface="Roboto"/>
                <a:ea typeface="Roboto"/>
                <a:cs typeface="Roboto"/>
                <a:sym typeface="Roboto"/>
              </a:rPr>
              <a:t>is setting secure “rules” </a:t>
            </a:r>
            <a:br>
              <a:rPr lang="en">
                <a:latin typeface="Roboto"/>
                <a:ea typeface="Roboto"/>
                <a:cs typeface="Roboto"/>
                <a:sym typeface="Roboto"/>
              </a:rPr>
            </a:br>
            <a:r>
              <a:rPr lang="en">
                <a:latin typeface="Roboto"/>
                <a:ea typeface="Roboto"/>
                <a:cs typeface="Roboto"/>
                <a:sym typeface="Roboto"/>
              </a:rPr>
              <a:t>for individual machines </a:t>
            </a:r>
            <a:br>
              <a:rPr lang="en">
                <a:latin typeface="Roboto"/>
                <a:ea typeface="Roboto"/>
                <a:cs typeface="Roboto"/>
                <a:sym typeface="Roboto"/>
              </a:rPr>
            </a:br>
            <a:r>
              <a:rPr lang="en">
                <a:latin typeface="Roboto"/>
                <a:ea typeface="Roboto"/>
                <a:cs typeface="Roboto"/>
                <a:sym typeface="Roboto"/>
              </a:rPr>
              <a:t>and networks.</a:t>
            </a:r>
            <a:endParaRPr>
              <a:latin typeface="Roboto"/>
              <a:ea typeface="Roboto"/>
              <a:cs typeface="Roboto"/>
              <a:sym typeface="Roboto"/>
            </a:endParaRPr>
          </a:p>
          <a:p>
            <a:pPr indent="0" lvl="0" marL="0" rtl="0" algn="ctr">
              <a:spcBef>
                <a:spcPts val="1000"/>
              </a:spcBef>
              <a:spcAft>
                <a:spcPts val="1000"/>
              </a:spcAft>
              <a:buNone/>
            </a:pPr>
            <a:r>
              <a:rPr lang="en">
                <a:latin typeface="Roboto"/>
                <a:ea typeface="Roboto"/>
                <a:cs typeface="Roboto"/>
                <a:sym typeface="Roboto"/>
              </a:rPr>
              <a:t>Secure architecture </a:t>
            </a:r>
            <a:br>
              <a:rPr lang="en">
                <a:latin typeface="Roboto"/>
                <a:ea typeface="Roboto"/>
                <a:cs typeface="Roboto"/>
                <a:sym typeface="Roboto"/>
              </a:rPr>
            </a:br>
            <a:r>
              <a:rPr lang="en">
                <a:latin typeface="Roboto"/>
                <a:ea typeface="Roboto"/>
                <a:cs typeface="Roboto"/>
                <a:sym typeface="Roboto"/>
              </a:rPr>
              <a:t>is connecting these </a:t>
            </a:r>
            <a:br>
              <a:rPr lang="en">
                <a:latin typeface="Roboto"/>
                <a:ea typeface="Roboto"/>
                <a:cs typeface="Roboto"/>
                <a:sym typeface="Roboto"/>
              </a:rPr>
            </a:br>
            <a:r>
              <a:rPr lang="en">
                <a:latin typeface="Roboto"/>
                <a:ea typeface="Roboto"/>
                <a:cs typeface="Roboto"/>
                <a:sym typeface="Roboto"/>
              </a:rPr>
              <a:t>i</a:t>
            </a:r>
            <a:r>
              <a:rPr lang="en">
                <a:latin typeface="Roboto"/>
                <a:ea typeface="Roboto"/>
                <a:cs typeface="Roboto"/>
                <a:sym typeface="Roboto"/>
              </a:rPr>
              <a:t>ndividual machines and networks in safe ways.</a:t>
            </a:r>
            <a:endParaRPr>
              <a:latin typeface="Roboto"/>
              <a:ea typeface="Roboto"/>
              <a:cs typeface="Roboto"/>
              <a:sym typeface="Roboto"/>
            </a:endParaRPr>
          </a:p>
        </p:txBody>
      </p:sp>
      <p:sp>
        <p:nvSpPr>
          <p:cNvPr id="2295" name="Google Shape;2295;p127"/>
          <p:cNvSpPr txBox="1"/>
          <p:nvPr/>
        </p:nvSpPr>
        <p:spPr>
          <a:xfrm>
            <a:off x="4914900" y="2149975"/>
            <a:ext cx="2752800" cy="180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7CA8"/>
                </a:solidFill>
                <a:latin typeface="Roboto"/>
                <a:ea typeface="Roboto"/>
                <a:cs typeface="Roboto"/>
                <a:sym typeface="Roboto"/>
              </a:rPr>
              <a:t>Secure architecture</a:t>
            </a:r>
            <a:r>
              <a:rPr b="1" lang="en" sz="1800">
                <a:latin typeface="Roboto"/>
                <a:ea typeface="Roboto"/>
                <a:cs typeface="Roboto"/>
                <a:sym typeface="Roboto"/>
              </a:rPr>
              <a:t> </a:t>
            </a:r>
            <a:br>
              <a:rPr b="1" lang="en">
                <a:latin typeface="Roboto"/>
                <a:ea typeface="Roboto"/>
                <a:cs typeface="Roboto"/>
                <a:sym typeface="Roboto"/>
              </a:rPr>
            </a:br>
            <a:r>
              <a:rPr lang="en">
                <a:latin typeface="Roboto"/>
                <a:ea typeface="Roboto"/>
                <a:cs typeface="Roboto"/>
                <a:sym typeface="Roboto"/>
              </a:rPr>
              <a:t>can effectively mitigate the fallout of a breach. </a:t>
            </a:r>
            <a:endParaRPr>
              <a:latin typeface="Roboto"/>
              <a:ea typeface="Roboto"/>
              <a:cs typeface="Roboto"/>
              <a:sym typeface="Roboto"/>
            </a:endParaRPr>
          </a:p>
          <a:p>
            <a:pPr indent="0" lvl="0" marL="0" rtl="0" algn="ctr">
              <a:spcBef>
                <a:spcPts val="1000"/>
              </a:spcBef>
              <a:spcAft>
                <a:spcPts val="1000"/>
              </a:spcAft>
              <a:buNone/>
            </a:pPr>
            <a:r>
              <a:rPr lang="en">
                <a:latin typeface="Roboto"/>
                <a:ea typeface="Roboto"/>
                <a:cs typeface="Roboto"/>
                <a:sym typeface="Roboto"/>
              </a:rPr>
              <a:t>But, the machines deployed according to that architecture must be securely configured in order for the architecture to fully deliver its security guarantees.</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12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Redundancy </a:t>
            </a:r>
            <a:endParaRPr/>
          </a:p>
        </p:txBody>
      </p:sp>
      <p:sp>
        <p:nvSpPr>
          <p:cNvPr id="2301" name="Google Shape;2301;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9A9"/>
        </a:solidFill>
      </p:bgPr>
    </p:bg>
    <p:spTree>
      <p:nvGrpSpPr>
        <p:cNvPr id="2305" name="Shape 2305"/>
        <p:cNvGrpSpPr/>
        <p:nvPr/>
      </p:nvGrpSpPr>
      <p:grpSpPr>
        <a:xfrm>
          <a:off x="0" y="0"/>
          <a:ext cx="0" cy="0"/>
          <a:chOff x="0" y="0"/>
          <a:chExt cx="0" cy="0"/>
        </a:xfrm>
      </p:grpSpPr>
      <p:sp>
        <p:nvSpPr>
          <p:cNvPr id="2306" name="Google Shape;2306;p129"/>
          <p:cNvSpPr/>
          <p:nvPr/>
        </p:nvSpPr>
        <p:spPr>
          <a:xfrm>
            <a:off x="1352550" y="1378825"/>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29"/>
          <p:cNvSpPr/>
          <p:nvPr/>
        </p:nvSpPr>
        <p:spPr>
          <a:xfrm>
            <a:off x="1352550" y="2231136"/>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29"/>
          <p:cNvSpPr/>
          <p:nvPr/>
        </p:nvSpPr>
        <p:spPr>
          <a:xfrm>
            <a:off x="1352550" y="30738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29"/>
          <p:cNvSpPr/>
          <p:nvPr/>
        </p:nvSpPr>
        <p:spPr>
          <a:xfrm>
            <a:off x="1352550" y="39120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29"/>
          <p:cNvSpPr/>
          <p:nvPr/>
        </p:nvSpPr>
        <p:spPr>
          <a:xfrm>
            <a:off x="247650" y="1247775"/>
            <a:ext cx="1038300" cy="3483600"/>
          </a:xfrm>
          <a:prstGeom prst="rect">
            <a:avLst/>
          </a:prstGeom>
          <a:solidFill>
            <a:srgbClr val="F9C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Redundancy </a:t>
            </a:r>
            <a:endParaRPr/>
          </a:p>
        </p:txBody>
      </p:sp>
      <p:sp>
        <p:nvSpPr>
          <p:cNvPr id="2312" name="Google Shape;2312;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a:t>
            </a:r>
            <a:r>
              <a:rPr lang="en"/>
              <a:t>mportant</a:t>
            </a:r>
            <a:r>
              <a:rPr lang="en"/>
              <a:t> cloud security concepts include </a:t>
            </a:r>
            <a:r>
              <a:rPr b="1" lang="en"/>
              <a:t>fault tolerance </a:t>
            </a:r>
            <a:r>
              <a:rPr lang="en"/>
              <a:t>and</a:t>
            </a:r>
            <a:r>
              <a:rPr b="1" lang="en"/>
              <a:t> </a:t>
            </a:r>
            <a:r>
              <a:rPr b="1" lang="en"/>
              <a:t>redundancy</a:t>
            </a:r>
            <a:r>
              <a:rPr b="1" lang="en"/>
              <a:t>.</a:t>
            </a:r>
            <a:endParaRPr b="1"/>
          </a:p>
        </p:txBody>
      </p:sp>
      <p:sp>
        <p:nvSpPr>
          <p:cNvPr id="2313" name="Google Shape;2313;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14" name="Google Shape;2314;p12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solidFill>
                  <a:srgbClr val="24292E"/>
                </a:solidFill>
              </a:rPr>
              <a:t>A </a:t>
            </a:r>
            <a:r>
              <a:rPr b="1" lang="en">
                <a:solidFill>
                  <a:srgbClr val="24292E"/>
                </a:solidFill>
              </a:rPr>
              <a:t>fault tolerant system</a:t>
            </a:r>
            <a:r>
              <a:rPr lang="en">
                <a:solidFill>
                  <a:srgbClr val="24292E"/>
                </a:solidFill>
              </a:rPr>
              <a:t> can keep running even if one or more components within the system fail.</a:t>
            </a:r>
            <a:endParaRPr/>
          </a:p>
        </p:txBody>
      </p:sp>
      <p:sp>
        <p:nvSpPr>
          <p:cNvPr id="2315" name="Google Shape;2315;p12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solidFill>
                  <a:srgbClr val="24292E"/>
                </a:solidFill>
              </a:rPr>
              <a:t>These systems continue to run because of </a:t>
            </a:r>
            <a:r>
              <a:rPr b="1" lang="en">
                <a:solidFill>
                  <a:srgbClr val="24292E"/>
                </a:solidFill>
              </a:rPr>
              <a:t>redundancy</a:t>
            </a:r>
            <a:r>
              <a:rPr lang="en">
                <a:solidFill>
                  <a:srgbClr val="24292E"/>
                </a:solidFill>
              </a:rPr>
              <a:t>: creating duplications of critical components or systems.</a:t>
            </a:r>
            <a:endParaRPr/>
          </a:p>
        </p:txBody>
      </p:sp>
      <p:sp>
        <p:nvSpPr>
          <p:cNvPr id="2316" name="Google Shape;2316;p12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solidFill>
                  <a:srgbClr val="24292E"/>
                </a:solidFill>
              </a:rPr>
              <a:t>If one system or component is lost or compromised, a redundant system or component </a:t>
            </a:r>
            <a:br>
              <a:rPr lang="en">
                <a:solidFill>
                  <a:srgbClr val="24292E"/>
                </a:solidFill>
              </a:rPr>
            </a:br>
            <a:r>
              <a:rPr lang="en">
                <a:solidFill>
                  <a:srgbClr val="24292E"/>
                </a:solidFill>
              </a:rPr>
              <a:t>can step in and keep the system going.</a:t>
            </a:r>
            <a:endParaRPr/>
          </a:p>
        </p:txBody>
      </p:sp>
      <p:sp>
        <p:nvSpPr>
          <p:cNvPr id="2317" name="Google Shape;2317;p12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rgbClr val="24292E"/>
                </a:solidFill>
              </a:rPr>
              <a:t>From a security standpoint, this directly affects the reliability and availability of a system.</a:t>
            </a:r>
            <a:endParaRPr/>
          </a:p>
        </p:txBody>
      </p:sp>
      <p:pic>
        <p:nvPicPr>
          <p:cNvPr id="2318" name="Google Shape;2318;p129"/>
          <p:cNvPicPr preferRelativeResize="0"/>
          <p:nvPr/>
        </p:nvPicPr>
        <p:blipFill rotWithShape="1">
          <a:blip r:embed="rId3">
            <a:alphaModFix/>
          </a:blip>
          <a:srcRect b="1830" l="0" r="0" t="1830"/>
          <a:stretch/>
        </p:blipFill>
        <p:spPr>
          <a:xfrm>
            <a:off x="429768" y="1402811"/>
            <a:ext cx="785567" cy="606900"/>
          </a:xfrm>
          <a:prstGeom prst="rect">
            <a:avLst/>
          </a:prstGeom>
          <a:noFill/>
          <a:ln>
            <a:noFill/>
          </a:ln>
        </p:spPr>
      </p:pic>
      <p:pic>
        <p:nvPicPr>
          <p:cNvPr id="2319" name="Google Shape;2319;p129"/>
          <p:cNvPicPr preferRelativeResize="0"/>
          <p:nvPr/>
        </p:nvPicPr>
        <p:blipFill rotWithShape="1">
          <a:blip r:embed="rId4">
            <a:alphaModFix/>
          </a:blip>
          <a:srcRect b="1830" l="0" r="0" t="1830"/>
          <a:stretch/>
        </p:blipFill>
        <p:spPr>
          <a:xfrm>
            <a:off x="429768" y="2227098"/>
            <a:ext cx="785567" cy="606900"/>
          </a:xfrm>
          <a:prstGeom prst="rect">
            <a:avLst/>
          </a:prstGeom>
          <a:noFill/>
          <a:ln>
            <a:noFill/>
          </a:ln>
        </p:spPr>
      </p:pic>
      <p:pic>
        <p:nvPicPr>
          <p:cNvPr id="2320" name="Google Shape;2320;p129"/>
          <p:cNvPicPr preferRelativeResize="0"/>
          <p:nvPr/>
        </p:nvPicPr>
        <p:blipFill rotWithShape="1">
          <a:blip r:embed="rId3">
            <a:alphaModFix/>
          </a:blip>
          <a:srcRect b="1830" l="0" r="0" t="1830"/>
          <a:stretch/>
        </p:blipFill>
        <p:spPr>
          <a:xfrm>
            <a:off x="429768" y="3073048"/>
            <a:ext cx="785567" cy="606900"/>
          </a:xfrm>
          <a:prstGeom prst="rect">
            <a:avLst/>
          </a:prstGeom>
          <a:noFill/>
          <a:ln>
            <a:noFill/>
          </a:ln>
        </p:spPr>
      </p:pic>
      <p:pic>
        <p:nvPicPr>
          <p:cNvPr id="2321" name="Google Shape;2321;p129"/>
          <p:cNvPicPr preferRelativeResize="0"/>
          <p:nvPr/>
        </p:nvPicPr>
        <p:blipFill rotWithShape="1">
          <a:blip r:embed="rId3">
            <a:alphaModFix/>
          </a:blip>
          <a:srcRect b="1830" l="0" r="0" t="1830"/>
          <a:stretch/>
        </p:blipFill>
        <p:spPr>
          <a:xfrm>
            <a:off x="429768" y="3911248"/>
            <a:ext cx="785567" cy="606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13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27" name="Google Shape;2327;p130"/>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328" name="Google Shape;2328;p130"/>
          <p:cNvSpPr txBox="1"/>
          <p:nvPr/>
        </p:nvSpPr>
        <p:spPr>
          <a:xfrm>
            <a:off x="3631000" y="1345575"/>
            <a:ext cx="5131200" cy="2859300"/>
          </a:xfrm>
          <a:prstGeom prst="rect">
            <a:avLst/>
          </a:prstGeom>
          <a:noFill/>
          <a:ln>
            <a:noFill/>
          </a:ln>
        </p:spPr>
        <p:txBody>
          <a:bodyPr anchorCtr="0" anchor="t" bIns="91425" lIns="457200" spcFirstLastPara="1" rIns="274300" wrap="square" tIns="182875">
            <a:noAutofit/>
          </a:bodyPr>
          <a:lstStyle/>
          <a:p>
            <a:pPr indent="0" lvl="0" marL="0" rtl="0" algn="l">
              <a:lnSpc>
                <a:spcPct val="110000"/>
              </a:lnSpc>
              <a:spcBef>
                <a:spcPts val="0"/>
              </a:spcBef>
              <a:spcAft>
                <a:spcPts val="1000"/>
              </a:spcAft>
              <a:buNone/>
            </a:pPr>
            <a:r>
              <a:rPr lang="en" sz="2200">
                <a:solidFill>
                  <a:srgbClr val="FAF5AC"/>
                </a:solidFill>
                <a:latin typeface="Roboto"/>
                <a:ea typeface="Roboto"/>
                <a:cs typeface="Roboto"/>
                <a:sym typeface="Roboto"/>
              </a:rPr>
              <a:t>When making decisions about network architecture, we should always consider the amount of redundancy needed versus the amount of budget available.</a:t>
            </a:r>
            <a:endParaRPr sz="2200">
              <a:solidFill>
                <a:srgbClr val="FAF5AC"/>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pic>
        <p:nvPicPr>
          <p:cNvPr id="2333" name="Google Shape;2333;p131"/>
          <p:cNvPicPr preferRelativeResize="0"/>
          <p:nvPr/>
        </p:nvPicPr>
        <p:blipFill rotWithShape="1">
          <a:blip r:embed="rId3">
            <a:alphaModFix/>
          </a:blip>
          <a:srcRect b="0" l="0" r="0" t="0"/>
          <a:stretch/>
        </p:blipFill>
        <p:spPr>
          <a:xfrm>
            <a:off x="-9312" y="0"/>
            <a:ext cx="9144000" cy="5143527"/>
          </a:xfrm>
          <a:prstGeom prst="rect">
            <a:avLst/>
          </a:prstGeom>
          <a:noFill/>
          <a:ln>
            <a:noFill/>
          </a:ln>
        </p:spPr>
      </p:pic>
      <p:sp>
        <p:nvSpPr>
          <p:cNvPr id="2334" name="Google Shape;2334;p131"/>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2335" name="Google Shape;2335;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Redundancy vs. Budget</a:t>
            </a:r>
            <a:endParaRPr/>
          </a:p>
        </p:txBody>
      </p:sp>
      <p:sp>
        <p:nvSpPr>
          <p:cNvPr id="2336" name="Google Shape;2336;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Creating redundant systems for everything may be advisable from an engineering standpoint, but not every administrator will have the budget to do so.</a:t>
            </a:r>
            <a:endParaRPr/>
          </a:p>
        </p:txBody>
      </p:sp>
      <p:sp>
        <p:nvSpPr>
          <p:cNvPr id="2337" name="Google Shape;2337;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8" name="Google Shape;2338;p131"/>
          <p:cNvSpPr txBox="1"/>
          <p:nvPr>
            <p:ph idx="3" type="body"/>
          </p:nvPr>
        </p:nvSpPr>
        <p:spPr>
          <a:xfrm>
            <a:off x="175" y="1664300"/>
            <a:ext cx="5019600" cy="3036900"/>
          </a:xfrm>
          <a:prstGeom prst="rect">
            <a:avLst/>
          </a:prstGeom>
          <a:ln>
            <a:noFill/>
          </a:ln>
        </p:spPr>
        <p:txBody>
          <a:bodyPr anchorCtr="0" anchor="t" bIns="914400" lIns="457200" spcFirstLastPara="1" rIns="457200" wrap="square" tIns="0">
            <a:noAutofit/>
          </a:bodyPr>
          <a:lstStyle/>
          <a:p>
            <a:pPr indent="-203200" lvl="0" marL="228600" rtl="0" algn="l">
              <a:lnSpc>
                <a:spcPct val="115000"/>
              </a:lnSpc>
              <a:spcBef>
                <a:spcPts val="0"/>
              </a:spcBef>
              <a:spcAft>
                <a:spcPts val="0"/>
              </a:spcAft>
              <a:buClr>
                <a:schemeClr val="dk2"/>
              </a:buClr>
              <a:buSzPts val="1400"/>
              <a:buChar char="●"/>
            </a:pPr>
            <a:r>
              <a:rPr lang="en"/>
              <a:t>If Amazon was only running on one </a:t>
            </a:r>
            <a:r>
              <a:rPr lang="en"/>
              <a:t>server</a:t>
            </a:r>
            <a:r>
              <a:rPr lang="en"/>
              <a:t>, </a:t>
            </a:r>
            <a:br>
              <a:rPr lang="en"/>
            </a:br>
            <a:r>
              <a:rPr lang="en"/>
              <a:t>and the server went down, it would likely lose millions of dollars during downtime.</a:t>
            </a:r>
            <a:endParaRPr/>
          </a:p>
          <a:p>
            <a:pPr indent="-203200" lvl="0" marL="228600" rtl="0" algn="l">
              <a:lnSpc>
                <a:spcPct val="115000"/>
              </a:lnSpc>
              <a:spcBef>
                <a:spcPts val="1000"/>
              </a:spcBef>
              <a:spcAft>
                <a:spcPts val="0"/>
              </a:spcAft>
              <a:buClr>
                <a:schemeClr val="dk2"/>
              </a:buClr>
              <a:buSzPts val="1400"/>
              <a:buChar char="●"/>
            </a:pPr>
            <a:r>
              <a:rPr lang="en"/>
              <a:t>It wouldn’t make sense for a smaller web company to invest in the infrastructure needed to support a site like Amazon. </a:t>
            </a:r>
            <a:endParaRPr/>
          </a:p>
          <a:p>
            <a:pPr indent="0" lvl="0" marL="228600" rtl="0" algn="l">
              <a:lnSpc>
                <a:spcPct val="115000"/>
              </a:lnSpc>
              <a:spcBef>
                <a:spcPts val="1000"/>
              </a:spcBef>
              <a:spcAft>
                <a:spcPts val="0"/>
              </a:spcAft>
              <a:buNone/>
            </a:pPr>
            <a:r>
              <a:rPr lang="en"/>
              <a:t>The company would likely go out of business due to unsustainable operational costs.</a:t>
            </a:r>
            <a:endParaRPr/>
          </a:p>
          <a:p>
            <a:pPr indent="0" lvl="0" marL="457200" rtl="0" algn="l">
              <a:lnSpc>
                <a:spcPct val="115000"/>
              </a:lnSpc>
              <a:spcBef>
                <a:spcPts val="1000"/>
              </a:spcBef>
              <a:spcAft>
                <a:spcPts val="1000"/>
              </a:spcAft>
              <a:buNone/>
            </a:pPr>
            <a:r>
              <a:t/>
            </a:r>
            <a:endParaRPr/>
          </a:p>
        </p:txBody>
      </p:sp>
      <p:cxnSp>
        <p:nvCxnSpPr>
          <p:cNvPr id="2339" name="Google Shape;2339;p131"/>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45" name="Google Shape;2345;p132"/>
          <p:cNvPicPr preferRelativeResize="0"/>
          <p:nvPr/>
        </p:nvPicPr>
        <p:blipFill>
          <a:blip r:embed="rId3">
            <a:alphaModFix/>
          </a:blip>
          <a:stretch>
            <a:fillRect/>
          </a:stretch>
        </p:blipFill>
        <p:spPr>
          <a:xfrm>
            <a:off x="12300" y="0"/>
            <a:ext cx="9144000" cy="5143500"/>
          </a:xfrm>
          <a:prstGeom prst="rect">
            <a:avLst/>
          </a:prstGeom>
          <a:noFill/>
          <a:ln>
            <a:noFill/>
          </a:ln>
        </p:spPr>
      </p:pic>
      <p:sp>
        <p:nvSpPr>
          <p:cNvPr id="2346" name="Google Shape;2346;p132"/>
          <p:cNvSpPr/>
          <p:nvPr/>
        </p:nvSpPr>
        <p:spPr>
          <a:xfrm>
            <a:off x="-21400" y="-10700"/>
            <a:ext cx="9168600" cy="5154300"/>
          </a:xfrm>
          <a:prstGeom prst="rect">
            <a:avLst/>
          </a:prstGeom>
          <a:solidFill>
            <a:srgbClr val="6AC9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7" name="Google Shape;2347;p132"/>
          <p:cNvPicPr preferRelativeResize="0"/>
          <p:nvPr/>
        </p:nvPicPr>
        <p:blipFill rotWithShape="1">
          <a:blip r:embed="rId4">
            <a:alphaModFix/>
          </a:blip>
          <a:srcRect b="7762" l="3629" r="850" t="7770"/>
          <a:stretch/>
        </p:blipFill>
        <p:spPr>
          <a:xfrm>
            <a:off x="-82525" y="-10700"/>
            <a:ext cx="9315154" cy="5154298"/>
          </a:xfrm>
          <a:prstGeom prst="rect">
            <a:avLst/>
          </a:prstGeom>
          <a:noFill/>
          <a:ln>
            <a:noFill/>
          </a:ln>
        </p:spPr>
      </p:pic>
      <p:sp>
        <p:nvSpPr>
          <p:cNvPr id="2348" name="Google Shape;2348;p132"/>
          <p:cNvSpPr txBox="1"/>
          <p:nvPr/>
        </p:nvSpPr>
        <p:spPr>
          <a:xfrm>
            <a:off x="1401325" y="1695450"/>
            <a:ext cx="6696300" cy="24552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solidFill>
                  <a:srgbClr val="24292E"/>
                </a:solidFill>
                <a:latin typeface="Roboto"/>
                <a:ea typeface="Roboto"/>
                <a:cs typeface="Roboto"/>
                <a:sym typeface="Roboto"/>
              </a:rPr>
              <a:t>So where does the cloud come in?</a:t>
            </a:r>
            <a:r>
              <a:rPr lang="en" sz="2400">
                <a:solidFill>
                  <a:srgbClr val="24292E"/>
                </a:solidFill>
                <a:latin typeface="Roboto"/>
                <a:ea typeface="Roboto"/>
                <a:cs typeface="Roboto"/>
                <a:sym typeface="Roboto"/>
              </a:rPr>
              <a:t> </a:t>
            </a:r>
            <a:endParaRPr sz="2400">
              <a:solidFill>
                <a:srgbClr val="24292E"/>
              </a:solidFill>
              <a:latin typeface="Roboto"/>
              <a:ea typeface="Roboto"/>
              <a:cs typeface="Roboto"/>
              <a:sym typeface="Roboto"/>
            </a:endParaRPr>
          </a:p>
          <a:p>
            <a:pPr indent="0" lvl="0" marL="0" rtl="0" algn="l">
              <a:lnSpc>
                <a:spcPct val="115000"/>
              </a:lnSpc>
              <a:spcBef>
                <a:spcPts val="1000"/>
              </a:spcBef>
              <a:spcAft>
                <a:spcPts val="1000"/>
              </a:spcAft>
              <a:buNone/>
            </a:pPr>
            <a:r>
              <a:rPr lang="en" sz="2000">
                <a:solidFill>
                  <a:srgbClr val="24292E"/>
                </a:solidFill>
                <a:latin typeface="Roboto Light"/>
                <a:ea typeface="Roboto Light"/>
                <a:cs typeface="Roboto Light"/>
                <a:sym typeface="Roboto Light"/>
              </a:rPr>
              <a:t>Cloud services allow a company to add resources</a:t>
            </a:r>
            <a:br>
              <a:rPr lang="en" sz="2000">
                <a:solidFill>
                  <a:srgbClr val="24292E"/>
                </a:solidFill>
                <a:latin typeface="Roboto Light"/>
                <a:ea typeface="Roboto Light"/>
                <a:cs typeface="Roboto Light"/>
                <a:sym typeface="Roboto Light"/>
              </a:rPr>
            </a:br>
            <a:r>
              <a:rPr lang="en" sz="2000">
                <a:solidFill>
                  <a:srgbClr val="24292E"/>
                </a:solidFill>
                <a:latin typeface="Roboto Light"/>
                <a:ea typeface="Roboto Light"/>
                <a:cs typeface="Roboto Light"/>
                <a:sym typeface="Roboto Light"/>
              </a:rPr>
              <a:t>as needed, scaling infrastructure as the business grows and only paying for what they need.</a:t>
            </a:r>
            <a:endParaRPr sz="2000">
              <a:latin typeface="Roboto Light"/>
              <a:ea typeface="Roboto Light"/>
              <a:cs typeface="Roboto Light"/>
              <a:sym typeface="Robo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13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354" name="Google Shape;2354;p1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55" name="Google Shape;2355;p13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800"/>
              <a:t>Activity:</a:t>
            </a:r>
            <a:r>
              <a:rPr lang="en" sz="2800"/>
              <a:t> </a:t>
            </a:r>
            <a:r>
              <a:rPr lang="en" sz="2800">
                <a:latin typeface="Roboto Light"/>
                <a:ea typeface="Roboto Light"/>
                <a:cs typeface="Roboto Light"/>
                <a:sym typeface="Roboto Light"/>
              </a:rPr>
              <a:t>Cloud Architecture</a:t>
            </a:r>
            <a:endParaRPr sz="2800">
              <a:latin typeface="Roboto Light"/>
              <a:ea typeface="Roboto Light"/>
              <a:cs typeface="Roboto Light"/>
              <a:sym typeface="Roboto Light"/>
            </a:endParaRPr>
          </a:p>
          <a:p>
            <a:pPr indent="0" lvl="0" marL="0" rtl="0" algn="l">
              <a:lnSpc>
                <a:spcPct val="115000"/>
              </a:lnSpc>
              <a:spcBef>
                <a:spcPts val="600"/>
              </a:spcBef>
              <a:spcAft>
                <a:spcPts val="0"/>
              </a:spcAft>
              <a:buNone/>
            </a:pPr>
            <a:r>
              <a:rPr lang="en" sz="2000">
                <a:latin typeface="Roboto Light"/>
                <a:ea typeface="Roboto Light"/>
                <a:cs typeface="Roboto Light"/>
                <a:sym typeface="Roboto Light"/>
              </a:rPr>
              <a:t>In this activity, you will decide which network architectures work best for each given scenario. </a:t>
            </a:r>
            <a:endParaRPr sz="2000">
              <a:latin typeface="Roboto Light"/>
              <a:ea typeface="Roboto Light"/>
              <a:cs typeface="Roboto Light"/>
              <a:sym typeface="Robo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13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Jump Box Administration</a:t>
            </a:r>
            <a:endParaRPr>
              <a:solidFill>
                <a:srgbClr val="FFFFFF"/>
              </a:solidFill>
            </a:endParaRPr>
          </a:p>
        </p:txBody>
      </p:sp>
      <p:sp>
        <p:nvSpPr>
          <p:cNvPr id="2361" name="Google Shape;2361;p1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0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66" name="Google Shape;2066;p108"/>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067" name="Google Shape;2067;p108"/>
          <p:cNvSpPr txBox="1"/>
          <p:nvPr/>
        </p:nvSpPr>
        <p:spPr>
          <a:xfrm>
            <a:off x="3631000" y="1345575"/>
            <a:ext cx="5131200" cy="16668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1000"/>
              </a:spcAft>
              <a:buNone/>
            </a:pPr>
            <a:r>
              <a:rPr lang="en" sz="2200">
                <a:solidFill>
                  <a:srgbClr val="FAF5AC"/>
                </a:solidFill>
                <a:latin typeface="Roboto"/>
                <a:ea typeface="Roboto"/>
                <a:cs typeface="Roboto"/>
                <a:sym typeface="Roboto"/>
              </a:rPr>
              <a:t>Make sure you’re using your personal Azure accounts today — not the cyberxsecurity accounts.</a:t>
            </a:r>
            <a:endParaRPr sz="2200">
              <a:solidFill>
                <a:srgbClr val="FAF5AC"/>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67" name="Google Shape;2367;p135"/>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368" name="Google Shape;2368;p135"/>
          <p:cNvSpPr txBox="1"/>
          <p:nvPr/>
        </p:nvSpPr>
        <p:spPr>
          <a:xfrm>
            <a:off x="3631000" y="1345575"/>
            <a:ext cx="5131200" cy="2859300"/>
          </a:xfrm>
          <a:prstGeom prst="rect">
            <a:avLst/>
          </a:prstGeom>
          <a:noFill/>
          <a:ln>
            <a:noFill/>
          </a:ln>
        </p:spPr>
        <p:txBody>
          <a:bodyPr anchorCtr="0" anchor="t" bIns="91425" lIns="457200" spcFirstLastPara="1" rIns="274300" wrap="square" tIns="182875">
            <a:noAutofit/>
          </a:bodyPr>
          <a:lstStyle/>
          <a:p>
            <a:pPr indent="0" lvl="0" marL="0" rtl="0" algn="l">
              <a:lnSpc>
                <a:spcPct val="110000"/>
              </a:lnSpc>
              <a:spcBef>
                <a:spcPts val="0"/>
              </a:spcBef>
              <a:spcAft>
                <a:spcPts val="1000"/>
              </a:spcAft>
              <a:buNone/>
            </a:pPr>
            <a:r>
              <a:rPr lang="en" sz="2400">
                <a:solidFill>
                  <a:srgbClr val="FAF5AC"/>
                </a:solidFill>
                <a:latin typeface="Roboto"/>
                <a:ea typeface="Roboto"/>
                <a:cs typeface="Roboto"/>
                <a:sym typeface="Roboto"/>
              </a:rPr>
              <a:t>Now, we’ll apply secure architecture methods to our </a:t>
            </a:r>
            <a:br>
              <a:rPr lang="en" sz="2400">
                <a:solidFill>
                  <a:srgbClr val="FAF5AC"/>
                </a:solidFill>
                <a:latin typeface="Roboto"/>
                <a:ea typeface="Roboto"/>
                <a:cs typeface="Roboto"/>
                <a:sym typeface="Roboto"/>
              </a:rPr>
            </a:br>
            <a:r>
              <a:rPr lang="en" sz="2400">
                <a:solidFill>
                  <a:srgbClr val="FAF5AC"/>
                </a:solidFill>
                <a:latin typeface="Roboto"/>
                <a:ea typeface="Roboto"/>
                <a:cs typeface="Roboto"/>
                <a:sym typeface="Roboto"/>
              </a:rPr>
              <a:t>jump box configurations.</a:t>
            </a:r>
            <a:endParaRPr sz="2400">
              <a:solidFill>
                <a:srgbClr val="FAF5AC"/>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6F9"/>
        </a:solidFill>
      </p:bgPr>
    </p:bg>
    <p:spTree>
      <p:nvGrpSpPr>
        <p:cNvPr id="2372" name="Shape 2372"/>
        <p:cNvGrpSpPr/>
        <p:nvPr/>
      </p:nvGrpSpPr>
      <p:grpSpPr>
        <a:xfrm>
          <a:off x="0" y="0"/>
          <a:ext cx="0" cy="0"/>
          <a:chOff x="0" y="0"/>
          <a:chExt cx="0" cy="0"/>
        </a:xfrm>
      </p:grpSpPr>
      <p:sp>
        <p:nvSpPr>
          <p:cNvPr id="2373" name="Google Shape;2373;p136"/>
          <p:cNvSpPr/>
          <p:nvPr/>
        </p:nvSpPr>
        <p:spPr>
          <a:xfrm>
            <a:off x="170875" y="4756950"/>
            <a:ext cx="8764800" cy="203100"/>
          </a:xfrm>
          <a:prstGeom prst="rect">
            <a:avLst/>
          </a:prstGeom>
          <a:solidFill>
            <a:srgbClr val="DAF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Fanning In</a:t>
            </a:r>
            <a:endParaRPr/>
          </a:p>
        </p:txBody>
      </p:sp>
      <p:pic>
        <p:nvPicPr>
          <p:cNvPr id="2375" name="Google Shape;2375;p136"/>
          <p:cNvPicPr preferRelativeResize="0"/>
          <p:nvPr/>
        </p:nvPicPr>
        <p:blipFill rotWithShape="1">
          <a:blip r:embed="rId3">
            <a:alphaModFix/>
          </a:blip>
          <a:srcRect b="0" l="0" r="0" t="11103"/>
          <a:stretch/>
        </p:blipFill>
        <p:spPr>
          <a:xfrm>
            <a:off x="9302100" y="675986"/>
            <a:ext cx="8839200" cy="2454487"/>
          </a:xfrm>
          <a:prstGeom prst="rect">
            <a:avLst/>
          </a:prstGeom>
          <a:noFill/>
          <a:ln>
            <a:noFill/>
          </a:ln>
        </p:spPr>
      </p:pic>
      <p:sp>
        <p:nvSpPr>
          <p:cNvPr id="2376" name="Google Shape;2376;p136"/>
          <p:cNvSpPr txBox="1"/>
          <p:nvPr>
            <p:ph idx="3" type="body"/>
          </p:nvPr>
        </p:nvSpPr>
        <p:spPr>
          <a:xfrm>
            <a:off x="175" y="1362525"/>
            <a:ext cx="3531900" cy="1317000"/>
          </a:xfrm>
          <a:prstGeom prst="rect">
            <a:avLst/>
          </a:prstGeom>
        </p:spPr>
        <p:txBody>
          <a:bodyPr anchorCtr="0" anchor="t" bIns="91425" lIns="457200" spcFirstLastPara="1" rIns="0" wrap="square" tIns="91425">
            <a:noAutofit/>
          </a:bodyPr>
          <a:lstStyle/>
          <a:p>
            <a:pPr indent="0" lvl="0" marL="0" rtl="0" algn="l">
              <a:lnSpc>
                <a:spcPct val="115000"/>
              </a:lnSpc>
              <a:spcBef>
                <a:spcPts val="0"/>
              </a:spcBef>
              <a:spcAft>
                <a:spcPts val="800"/>
              </a:spcAft>
              <a:buNone/>
            </a:pPr>
            <a:r>
              <a:rPr lang="en"/>
              <a:t>By focusing on the interactions between the routers instead of all of the machines, we only have to worry about a few connections between a few machines, rather than connections between all machines.</a:t>
            </a:r>
            <a:endParaRPr/>
          </a:p>
        </p:txBody>
      </p:sp>
      <p:sp>
        <p:nvSpPr>
          <p:cNvPr id="2377" name="Google Shape;2377;p1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Placing a gateway router between VMs on a network forces all traffic through </a:t>
            </a:r>
            <a:br>
              <a:rPr lang="en"/>
            </a:br>
            <a:r>
              <a:rPr lang="en"/>
              <a:t>a single node. Securing and monitoring this single node is called </a:t>
            </a:r>
            <a:r>
              <a:rPr b="1" lang="en"/>
              <a:t>fanning in</a:t>
            </a:r>
            <a:r>
              <a:rPr lang="en"/>
              <a:t>.</a:t>
            </a:r>
            <a:endParaRPr/>
          </a:p>
        </p:txBody>
      </p:sp>
      <p:sp>
        <p:nvSpPr>
          <p:cNvPr id="2378" name="Google Shape;2378;p136"/>
          <p:cNvSpPr/>
          <p:nvPr/>
        </p:nvSpPr>
        <p:spPr>
          <a:xfrm>
            <a:off x="3702925" y="1658250"/>
            <a:ext cx="5090100" cy="3302700"/>
          </a:xfrm>
          <a:prstGeom prst="rect">
            <a:avLst/>
          </a:prstGeom>
          <a:solidFill>
            <a:srgbClr val="FFFFFF">
              <a:alpha val="59780"/>
            </a:srgbClr>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6"/>
          <p:cNvSpPr txBox="1"/>
          <p:nvPr/>
        </p:nvSpPr>
        <p:spPr>
          <a:xfrm>
            <a:off x="3702925" y="1809150"/>
            <a:ext cx="5090100" cy="2703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600">
                <a:latin typeface="Roboto"/>
                <a:ea typeface="Roboto"/>
                <a:cs typeface="Roboto"/>
                <a:sym typeface="Roboto"/>
              </a:rPr>
              <a:t>Protected Data Center</a:t>
            </a:r>
            <a:endParaRPr b="1" sz="1600">
              <a:latin typeface="Roboto"/>
              <a:ea typeface="Roboto"/>
              <a:cs typeface="Roboto"/>
              <a:sym typeface="Roboto"/>
            </a:endParaRPr>
          </a:p>
        </p:txBody>
      </p:sp>
      <p:cxnSp>
        <p:nvCxnSpPr>
          <p:cNvPr id="2380" name="Google Shape;2380;p136"/>
          <p:cNvCxnSpPr/>
          <p:nvPr/>
        </p:nvCxnSpPr>
        <p:spPr>
          <a:xfrm>
            <a:off x="2521000" y="3467374"/>
            <a:ext cx="1955100" cy="0"/>
          </a:xfrm>
          <a:prstGeom prst="straightConnector1">
            <a:avLst/>
          </a:prstGeom>
          <a:noFill/>
          <a:ln cap="flat" cmpd="sng" w="19050">
            <a:solidFill>
              <a:srgbClr val="000000"/>
            </a:solidFill>
            <a:prstDash val="solid"/>
            <a:round/>
            <a:headEnd len="med" w="med" type="none"/>
            <a:tailEnd len="med" w="med" type="triangle"/>
          </a:ln>
        </p:spPr>
      </p:cxnSp>
      <p:sp>
        <p:nvSpPr>
          <p:cNvPr id="2381" name="Google Shape;2381;p136"/>
          <p:cNvSpPr txBox="1"/>
          <p:nvPr/>
        </p:nvSpPr>
        <p:spPr>
          <a:xfrm>
            <a:off x="4224925" y="2763725"/>
            <a:ext cx="14565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a:latin typeface="Roboto"/>
                <a:ea typeface="Roboto"/>
                <a:cs typeface="Roboto"/>
                <a:sym typeface="Roboto"/>
              </a:rPr>
              <a:t>Jump-box</a:t>
            </a:r>
            <a:endParaRPr>
              <a:latin typeface="Roboto"/>
              <a:ea typeface="Roboto"/>
              <a:cs typeface="Roboto"/>
              <a:sym typeface="Roboto"/>
            </a:endParaRPr>
          </a:p>
        </p:txBody>
      </p:sp>
      <p:pic>
        <p:nvPicPr>
          <p:cNvPr id="2382" name="Google Shape;2382;p136"/>
          <p:cNvPicPr preferRelativeResize="0"/>
          <p:nvPr/>
        </p:nvPicPr>
        <p:blipFill>
          <a:blip r:embed="rId4">
            <a:alphaModFix/>
          </a:blip>
          <a:stretch>
            <a:fillRect/>
          </a:stretch>
        </p:blipFill>
        <p:spPr>
          <a:xfrm>
            <a:off x="1094508" y="3001272"/>
            <a:ext cx="1511015" cy="1317090"/>
          </a:xfrm>
          <a:prstGeom prst="rect">
            <a:avLst/>
          </a:prstGeom>
          <a:noFill/>
          <a:ln>
            <a:noFill/>
          </a:ln>
        </p:spPr>
      </p:pic>
      <p:pic>
        <p:nvPicPr>
          <p:cNvPr id="2383" name="Google Shape;2383;p136"/>
          <p:cNvPicPr preferRelativeResize="0"/>
          <p:nvPr/>
        </p:nvPicPr>
        <p:blipFill rotWithShape="1">
          <a:blip r:embed="rId5">
            <a:alphaModFix/>
          </a:blip>
          <a:srcRect b="24568" l="0" r="0" t="0"/>
          <a:stretch/>
        </p:blipFill>
        <p:spPr>
          <a:xfrm>
            <a:off x="175" y="3653725"/>
            <a:ext cx="1624000" cy="1494300"/>
          </a:xfrm>
          <a:prstGeom prst="rect">
            <a:avLst/>
          </a:prstGeom>
          <a:noFill/>
          <a:ln>
            <a:noFill/>
          </a:ln>
        </p:spPr>
      </p:pic>
      <p:cxnSp>
        <p:nvCxnSpPr>
          <p:cNvPr id="2384" name="Google Shape;2384;p136"/>
          <p:cNvCxnSpPr/>
          <p:nvPr/>
        </p:nvCxnSpPr>
        <p:spPr>
          <a:xfrm>
            <a:off x="5413475" y="3467374"/>
            <a:ext cx="2671200" cy="0"/>
          </a:xfrm>
          <a:prstGeom prst="straightConnector1">
            <a:avLst/>
          </a:prstGeom>
          <a:noFill/>
          <a:ln cap="flat" cmpd="sng" w="19050">
            <a:solidFill>
              <a:srgbClr val="000000"/>
            </a:solidFill>
            <a:prstDash val="solid"/>
            <a:round/>
            <a:headEnd len="med" w="med" type="none"/>
            <a:tailEnd len="med" w="med" type="none"/>
          </a:ln>
        </p:spPr>
      </p:cxnSp>
      <p:grpSp>
        <p:nvGrpSpPr>
          <p:cNvPr id="2385" name="Google Shape;2385;p136"/>
          <p:cNvGrpSpPr/>
          <p:nvPr/>
        </p:nvGrpSpPr>
        <p:grpSpPr>
          <a:xfrm>
            <a:off x="6514175" y="3300535"/>
            <a:ext cx="1570600" cy="353192"/>
            <a:chOff x="6514175" y="3032363"/>
            <a:chExt cx="1570600" cy="662400"/>
          </a:xfrm>
        </p:grpSpPr>
        <p:cxnSp>
          <p:nvCxnSpPr>
            <p:cNvPr id="2386" name="Google Shape;2386;p136"/>
            <p:cNvCxnSpPr/>
            <p:nvPr/>
          </p:nvCxnSpPr>
          <p:spPr>
            <a:xfrm>
              <a:off x="6514175" y="3032363"/>
              <a:ext cx="0" cy="662400"/>
            </a:xfrm>
            <a:prstGeom prst="straightConnector1">
              <a:avLst/>
            </a:prstGeom>
            <a:noFill/>
            <a:ln cap="flat" cmpd="sng" w="19050">
              <a:solidFill>
                <a:srgbClr val="000000"/>
              </a:solidFill>
              <a:prstDash val="solid"/>
              <a:round/>
              <a:headEnd len="med" w="med" type="none"/>
              <a:tailEnd len="med" w="med" type="none"/>
            </a:ln>
          </p:spPr>
        </p:cxnSp>
        <p:cxnSp>
          <p:nvCxnSpPr>
            <p:cNvPr id="2387" name="Google Shape;2387;p136"/>
            <p:cNvCxnSpPr/>
            <p:nvPr/>
          </p:nvCxnSpPr>
          <p:spPr>
            <a:xfrm>
              <a:off x="7299100" y="3032363"/>
              <a:ext cx="0" cy="662400"/>
            </a:xfrm>
            <a:prstGeom prst="straightConnector1">
              <a:avLst/>
            </a:prstGeom>
            <a:noFill/>
            <a:ln cap="flat" cmpd="sng" w="19050">
              <a:solidFill>
                <a:srgbClr val="000000"/>
              </a:solidFill>
              <a:prstDash val="solid"/>
              <a:round/>
              <a:headEnd len="med" w="med" type="none"/>
              <a:tailEnd len="med" w="med" type="none"/>
            </a:ln>
          </p:spPr>
        </p:cxnSp>
        <p:cxnSp>
          <p:nvCxnSpPr>
            <p:cNvPr id="2388" name="Google Shape;2388;p136"/>
            <p:cNvCxnSpPr/>
            <p:nvPr/>
          </p:nvCxnSpPr>
          <p:spPr>
            <a:xfrm>
              <a:off x="8084775" y="3032363"/>
              <a:ext cx="0" cy="662400"/>
            </a:xfrm>
            <a:prstGeom prst="straightConnector1">
              <a:avLst/>
            </a:prstGeom>
            <a:noFill/>
            <a:ln cap="flat" cmpd="sng" w="19050">
              <a:solidFill>
                <a:srgbClr val="000000"/>
              </a:solidFill>
              <a:prstDash val="solid"/>
              <a:round/>
              <a:headEnd len="med" w="med" type="none"/>
              <a:tailEnd len="med" w="med" type="none"/>
            </a:ln>
          </p:spPr>
        </p:cxnSp>
      </p:grpSp>
      <p:pic>
        <p:nvPicPr>
          <p:cNvPr id="2389" name="Google Shape;2389;p136"/>
          <p:cNvPicPr preferRelativeResize="0"/>
          <p:nvPr/>
        </p:nvPicPr>
        <p:blipFill>
          <a:blip r:embed="rId6">
            <a:alphaModFix/>
          </a:blip>
          <a:stretch>
            <a:fillRect/>
          </a:stretch>
        </p:blipFill>
        <p:spPr>
          <a:xfrm>
            <a:off x="4476150" y="3087037"/>
            <a:ext cx="937325" cy="760675"/>
          </a:xfrm>
          <a:prstGeom prst="rect">
            <a:avLst/>
          </a:prstGeom>
          <a:noFill/>
          <a:ln>
            <a:noFill/>
          </a:ln>
        </p:spPr>
      </p:pic>
      <p:pic>
        <p:nvPicPr>
          <p:cNvPr id="2390" name="Google Shape;2390;p136"/>
          <p:cNvPicPr preferRelativeResize="0"/>
          <p:nvPr/>
        </p:nvPicPr>
        <p:blipFill>
          <a:blip r:embed="rId7">
            <a:alphaModFix/>
          </a:blip>
          <a:stretch>
            <a:fillRect/>
          </a:stretch>
        </p:blipFill>
        <p:spPr>
          <a:xfrm>
            <a:off x="7062175" y="2226675"/>
            <a:ext cx="473854" cy="1093475"/>
          </a:xfrm>
          <a:prstGeom prst="rect">
            <a:avLst/>
          </a:prstGeom>
          <a:noFill/>
          <a:ln>
            <a:noFill/>
          </a:ln>
        </p:spPr>
      </p:pic>
      <p:pic>
        <p:nvPicPr>
          <p:cNvPr id="2391" name="Google Shape;2391;p136"/>
          <p:cNvPicPr preferRelativeResize="0"/>
          <p:nvPr/>
        </p:nvPicPr>
        <p:blipFill>
          <a:blip r:embed="rId7">
            <a:alphaModFix/>
          </a:blip>
          <a:stretch>
            <a:fillRect/>
          </a:stretch>
        </p:blipFill>
        <p:spPr>
          <a:xfrm>
            <a:off x="7841725" y="2226675"/>
            <a:ext cx="473854" cy="1093475"/>
          </a:xfrm>
          <a:prstGeom prst="rect">
            <a:avLst/>
          </a:prstGeom>
          <a:noFill/>
          <a:ln>
            <a:noFill/>
          </a:ln>
        </p:spPr>
      </p:pic>
      <p:pic>
        <p:nvPicPr>
          <p:cNvPr id="2392" name="Google Shape;2392;p136"/>
          <p:cNvPicPr preferRelativeResize="0"/>
          <p:nvPr/>
        </p:nvPicPr>
        <p:blipFill>
          <a:blip r:embed="rId7">
            <a:alphaModFix/>
          </a:blip>
          <a:stretch>
            <a:fillRect/>
          </a:stretch>
        </p:blipFill>
        <p:spPr>
          <a:xfrm>
            <a:off x="6271150" y="3659700"/>
            <a:ext cx="473854" cy="1093475"/>
          </a:xfrm>
          <a:prstGeom prst="rect">
            <a:avLst/>
          </a:prstGeom>
          <a:noFill/>
          <a:ln>
            <a:noFill/>
          </a:ln>
        </p:spPr>
      </p:pic>
      <p:pic>
        <p:nvPicPr>
          <p:cNvPr id="2393" name="Google Shape;2393;p136"/>
          <p:cNvPicPr preferRelativeResize="0"/>
          <p:nvPr/>
        </p:nvPicPr>
        <p:blipFill>
          <a:blip r:embed="rId7">
            <a:alphaModFix/>
          </a:blip>
          <a:stretch>
            <a:fillRect/>
          </a:stretch>
        </p:blipFill>
        <p:spPr>
          <a:xfrm>
            <a:off x="7062175" y="3659700"/>
            <a:ext cx="473854" cy="1093475"/>
          </a:xfrm>
          <a:prstGeom prst="rect">
            <a:avLst/>
          </a:prstGeom>
          <a:noFill/>
          <a:ln>
            <a:noFill/>
          </a:ln>
        </p:spPr>
      </p:pic>
      <p:pic>
        <p:nvPicPr>
          <p:cNvPr id="2394" name="Google Shape;2394;p136"/>
          <p:cNvPicPr preferRelativeResize="0"/>
          <p:nvPr/>
        </p:nvPicPr>
        <p:blipFill>
          <a:blip r:embed="rId7">
            <a:alphaModFix/>
          </a:blip>
          <a:stretch>
            <a:fillRect/>
          </a:stretch>
        </p:blipFill>
        <p:spPr>
          <a:xfrm>
            <a:off x="7841725" y="3659700"/>
            <a:ext cx="473854" cy="1093475"/>
          </a:xfrm>
          <a:prstGeom prst="rect">
            <a:avLst/>
          </a:prstGeom>
          <a:noFill/>
          <a:ln>
            <a:noFill/>
          </a:ln>
        </p:spPr>
      </p:pic>
      <p:pic>
        <p:nvPicPr>
          <p:cNvPr id="2395" name="Google Shape;2395;p136"/>
          <p:cNvPicPr preferRelativeResize="0"/>
          <p:nvPr/>
        </p:nvPicPr>
        <p:blipFill>
          <a:blip r:embed="rId6">
            <a:alphaModFix/>
          </a:blip>
          <a:stretch>
            <a:fillRect/>
          </a:stretch>
        </p:blipFill>
        <p:spPr>
          <a:xfrm>
            <a:off x="1533707" y="3285623"/>
            <a:ext cx="632611" cy="513367"/>
          </a:xfrm>
          <a:prstGeom prst="rect">
            <a:avLst/>
          </a:prstGeom>
          <a:noFill/>
          <a:ln>
            <a:noFill/>
          </a:ln>
        </p:spPr>
      </p:pic>
      <p:pic>
        <p:nvPicPr>
          <p:cNvPr id="2396" name="Google Shape;2396;p136"/>
          <p:cNvPicPr preferRelativeResize="0"/>
          <p:nvPr/>
        </p:nvPicPr>
        <p:blipFill>
          <a:blip r:embed="rId7">
            <a:alphaModFix/>
          </a:blip>
          <a:stretch>
            <a:fillRect/>
          </a:stretch>
        </p:blipFill>
        <p:spPr>
          <a:xfrm>
            <a:off x="6282625" y="2226675"/>
            <a:ext cx="473854" cy="1093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6F9"/>
        </a:solidFill>
      </p:bgPr>
    </p:bg>
    <p:spTree>
      <p:nvGrpSpPr>
        <p:cNvPr id="2400" name="Shape 2400"/>
        <p:cNvGrpSpPr/>
        <p:nvPr/>
      </p:nvGrpSpPr>
      <p:grpSpPr>
        <a:xfrm>
          <a:off x="0" y="0"/>
          <a:ext cx="0" cy="0"/>
          <a:chOff x="0" y="0"/>
          <a:chExt cx="0" cy="0"/>
        </a:xfrm>
      </p:grpSpPr>
      <p:sp>
        <p:nvSpPr>
          <p:cNvPr id="2401" name="Google Shape;2401;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Fanning In</a:t>
            </a:r>
            <a:endParaRPr/>
          </a:p>
        </p:txBody>
      </p:sp>
      <p:sp>
        <p:nvSpPr>
          <p:cNvPr id="2402" name="Google Shape;2402;p1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In this diagram, a jump box is essentially identical to a gateway router.</a:t>
            </a:r>
            <a:endParaRPr>
              <a:solidFill>
                <a:srgbClr val="24292E"/>
              </a:solidFill>
            </a:endParaRPr>
          </a:p>
        </p:txBody>
      </p:sp>
      <p:pic>
        <p:nvPicPr>
          <p:cNvPr id="2403" name="Google Shape;2403;p137"/>
          <p:cNvPicPr preferRelativeResize="0"/>
          <p:nvPr/>
        </p:nvPicPr>
        <p:blipFill rotWithShape="1">
          <a:blip r:embed="rId3">
            <a:alphaModFix/>
          </a:blip>
          <a:srcRect b="0" l="52146" r="0" t="11103"/>
          <a:stretch/>
        </p:blipFill>
        <p:spPr>
          <a:xfrm>
            <a:off x="9806875" y="1344500"/>
            <a:ext cx="4229851" cy="2454500"/>
          </a:xfrm>
          <a:prstGeom prst="rect">
            <a:avLst/>
          </a:prstGeom>
          <a:noFill/>
          <a:ln>
            <a:noFill/>
          </a:ln>
        </p:spPr>
      </p:pic>
      <p:sp>
        <p:nvSpPr>
          <p:cNvPr id="2404" name="Google Shape;2404;p137"/>
          <p:cNvSpPr txBox="1"/>
          <p:nvPr/>
        </p:nvSpPr>
        <p:spPr>
          <a:xfrm>
            <a:off x="0" y="1298950"/>
            <a:ext cx="3702900" cy="2454600"/>
          </a:xfrm>
          <a:prstGeom prst="rect">
            <a:avLst/>
          </a:prstGeom>
          <a:noFill/>
          <a:ln>
            <a:noFill/>
          </a:ln>
        </p:spPr>
        <p:txBody>
          <a:bodyPr anchorCtr="0" anchor="t" bIns="91425" lIns="457200" spcFirstLastPara="1" rIns="91425" wrap="square" tIns="0">
            <a:noAutofit/>
          </a:bodyPr>
          <a:lstStyle/>
          <a:p>
            <a:pPr indent="-203200" lvl="0" marL="228600" rtl="0" algn="l">
              <a:lnSpc>
                <a:spcPct val="115000"/>
              </a:lnSpc>
              <a:spcBef>
                <a:spcPts val="300"/>
              </a:spcBef>
              <a:spcAft>
                <a:spcPts val="0"/>
              </a:spcAft>
              <a:buClr>
                <a:srgbClr val="24292E"/>
              </a:buClr>
              <a:buSzPts val="1400"/>
              <a:buFont typeface="Roboto"/>
              <a:buChar char="●"/>
            </a:pPr>
            <a:r>
              <a:rPr lang="en">
                <a:solidFill>
                  <a:srgbClr val="24292E"/>
                </a:solidFill>
                <a:latin typeface="Roboto"/>
                <a:ea typeface="Roboto"/>
                <a:cs typeface="Roboto"/>
                <a:sym typeface="Roboto"/>
              </a:rPr>
              <a:t>The jump box is exposed to the public internet. In the classroom,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we will be able to connect to the jump box’s SSH port (</a:t>
            </a:r>
            <a:r>
              <a:rPr lang="en" sz="1600">
                <a:solidFill>
                  <a:srgbClr val="24292E"/>
                </a:solidFill>
                <a:latin typeface="Inconsolata"/>
                <a:ea typeface="Inconsolata"/>
                <a:cs typeface="Inconsolata"/>
                <a:sym typeface="Inconsolata"/>
              </a:rPr>
              <a:t>22</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a:p>
            <a:pPr indent="-203200" lvl="0" marL="228600" rtl="0" algn="l">
              <a:lnSpc>
                <a:spcPct val="115000"/>
              </a:lnSpc>
              <a:spcBef>
                <a:spcPts val="1000"/>
              </a:spcBef>
              <a:spcAft>
                <a:spcPts val="0"/>
              </a:spcAft>
              <a:buClr>
                <a:srgbClr val="24292E"/>
              </a:buClr>
              <a:buSzPts val="1400"/>
              <a:buFont typeface="Roboto"/>
              <a:buChar char="●"/>
            </a:pPr>
            <a:r>
              <a:rPr lang="en">
                <a:solidFill>
                  <a:srgbClr val="24292E"/>
                </a:solidFill>
                <a:latin typeface="Roboto"/>
                <a:ea typeface="Roboto"/>
                <a:cs typeface="Roboto"/>
                <a:sym typeface="Roboto"/>
              </a:rPr>
              <a:t>It sits in front of other machines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that are not exposed to the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public internet. </a:t>
            </a:r>
            <a:endParaRPr>
              <a:solidFill>
                <a:srgbClr val="24292E"/>
              </a:solidFill>
              <a:latin typeface="Roboto"/>
              <a:ea typeface="Roboto"/>
              <a:cs typeface="Roboto"/>
              <a:sym typeface="Roboto"/>
            </a:endParaRPr>
          </a:p>
          <a:p>
            <a:pPr indent="-203200" lvl="0" marL="228600" rtl="0" algn="l">
              <a:lnSpc>
                <a:spcPct val="115000"/>
              </a:lnSpc>
              <a:spcBef>
                <a:spcPts val="1000"/>
              </a:spcBef>
              <a:spcAft>
                <a:spcPts val="1000"/>
              </a:spcAft>
              <a:buClr>
                <a:srgbClr val="24292E"/>
              </a:buClr>
              <a:buSzPts val="1400"/>
              <a:buFont typeface="Roboto"/>
              <a:buChar char="●"/>
            </a:pPr>
            <a:r>
              <a:rPr lang="en">
                <a:solidFill>
                  <a:srgbClr val="24292E"/>
                </a:solidFill>
                <a:latin typeface="Roboto"/>
                <a:ea typeface="Roboto"/>
                <a:cs typeface="Roboto"/>
                <a:sym typeface="Roboto"/>
              </a:rPr>
              <a:t>It controls access to the other machines by allowing connections from specific IP addresses and forwarding to those machines.</a:t>
            </a:r>
            <a:endParaRPr>
              <a:solidFill>
                <a:srgbClr val="24292E"/>
              </a:solidFill>
              <a:latin typeface="Roboto"/>
              <a:ea typeface="Roboto"/>
              <a:cs typeface="Roboto"/>
              <a:sym typeface="Roboto"/>
            </a:endParaRPr>
          </a:p>
        </p:txBody>
      </p:sp>
      <p:sp>
        <p:nvSpPr>
          <p:cNvPr id="2405" name="Google Shape;2405;p137"/>
          <p:cNvSpPr/>
          <p:nvPr/>
        </p:nvSpPr>
        <p:spPr>
          <a:xfrm>
            <a:off x="170875" y="4756950"/>
            <a:ext cx="8764800" cy="203100"/>
          </a:xfrm>
          <a:prstGeom prst="rect">
            <a:avLst/>
          </a:prstGeom>
          <a:solidFill>
            <a:srgbClr val="DAF6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7"/>
          <p:cNvSpPr/>
          <p:nvPr/>
        </p:nvSpPr>
        <p:spPr>
          <a:xfrm>
            <a:off x="3702925" y="1353450"/>
            <a:ext cx="5090100" cy="3302700"/>
          </a:xfrm>
          <a:prstGeom prst="rect">
            <a:avLst/>
          </a:prstGeom>
          <a:solidFill>
            <a:srgbClr val="FFFFFF">
              <a:alpha val="59780"/>
            </a:srgbClr>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7"/>
          <p:cNvSpPr txBox="1"/>
          <p:nvPr/>
        </p:nvSpPr>
        <p:spPr>
          <a:xfrm>
            <a:off x="3702925" y="1504350"/>
            <a:ext cx="5090100" cy="2703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600">
                <a:latin typeface="Roboto"/>
                <a:ea typeface="Roboto"/>
                <a:cs typeface="Roboto"/>
                <a:sym typeface="Roboto"/>
              </a:rPr>
              <a:t>Protected</a:t>
            </a:r>
            <a:r>
              <a:rPr b="1" lang="en" sz="1600">
                <a:latin typeface="Roboto"/>
                <a:ea typeface="Roboto"/>
                <a:cs typeface="Roboto"/>
                <a:sym typeface="Roboto"/>
              </a:rPr>
              <a:t> Data Center</a:t>
            </a:r>
            <a:endParaRPr b="1" sz="1600">
              <a:latin typeface="Roboto"/>
              <a:ea typeface="Roboto"/>
              <a:cs typeface="Roboto"/>
              <a:sym typeface="Roboto"/>
            </a:endParaRPr>
          </a:p>
        </p:txBody>
      </p:sp>
      <p:sp>
        <p:nvSpPr>
          <p:cNvPr id="2408" name="Google Shape;2408;p137"/>
          <p:cNvSpPr txBox="1"/>
          <p:nvPr/>
        </p:nvSpPr>
        <p:spPr>
          <a:xfrm>
            <a:off x="4224925" y="2364426"/>
            <a:ext cx="1456500" cy="364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a:latin typeface="Roboto"/>
                <a:ea typeface="Roboto"/>
                <a:cs typeface="Roboto"/>
                <a:sym typeface="Roboto"/>
              </a:rPr>
              <a:t>Jump-box</a:t>
            </a:r>
            <a:endParaRPr>
              <a:latin typeface="Roboto"/>
              <a:ea typeface="Roboto"/>
              <a:cs typeface="Roboto"/>
              <a:sym typeface="Roboto"/>
            </a:endParaRPr>
          </a:p>
        </p:txBody>
      </p:sp>
      <p:cxnSp>
        <p:nvCxnSpPr>
          <p:cNvPr id="2409" name="Google Shape;2409;p137"/>
          <p:cNvCxnSpPr/>
          <p:nvPr/>
        </p:nvCxnSpPr>
        <p:spPr>
          <a:xfrm>
            <a:off x="5235075" y="3162563"/>
            <a:ext cx="2849700" cy="0"/>
          </a:xfrm>
          <a:prstGeom prst="straightConnector1">
            <a:avLst/>
          </a:prstGeom>
          <a:noFill/>
          <a:ln cap="flat" cmpd="sng" w="19050">
            <a:solidFill>
              <a:srgbClr val="000000"/>
            </a:solidFill>
            <a:prstDash val="solid"/>
            <a:round/>
            <a:headEnd len="med" w="med" type="none"/>
            <a:tailEnd len="med" w="med" type="none"/>
          </a:ln>
        </p:spPr>
      </p:cxnSp>
      <p:grpSp>
        <p:nvGrpSpPr>
          <p:cNvPr id="2410" name="Google Shape;2410;p137"/>
          <p:cNvGrpSpPr/>
          <p:nvPr/>
        </p:nvGrpSpPr>
        <p:grpSpPr>
          <a:xfrm>
            <a:off x="6514175" y="2995735"/>
            <a:ext cx="1570600" cy="353192"/>
            <a:chOff x="6514175" y="3032363"/>
            <a:chExt cx="1570600" cy="662400"/>
          </a:xfrm>
        </p:grpSpPr>
        <p:cxnSp>
          <p:nvCxnSpPr>
            <p:cNvPr id="2411" name="Google Shape;2411;p137"/>
            <p:cNvCxnSpPr/>
            <p:nvPr/>
          </p:nvCxnSpPr>
          <p:spPr>
            <a:xfrm>
              <a:off x="6514175" y="3032363"/>
              <a:ext cx="0" cy="662400"/>
            </a:xfrm>
            <a:prstGeom prst="straightConnector1">
              <a:avLst/>
            </a:prstGeom>
            <a:noFill/>
            <a:ln cap="flat" cmpd="sng" w="19050">
              <a:solidFill>
                <a:srgbClr val="000000"/>
              </a:solidFill>
              <a:prstDash val="solid"/>
              <a:round/>
              <a:headEnd len="med" w="med" type="none"/>
              <a:tailEnd len="med" w="med" type="none"/>
            </a:ln>
          </p:spPr>
        </p:cxnSp>
        <p:cxnSp>
          <p:nvCxnSpPr>
            <p:cNvPr id="2412" name="Google Shape;2412;p137"/>
            <p:cNvCxnSpPr/>
            <p:nvPr/>
          </p:nvCxnSpPr>
          <p:spPr>
            <a:xfrm>
              <a:off x="7299100" y="3032363"/>
              <a:ext cx="0" cy="662400"/>
            </a:xfrm>
            <a:prstGeom prst="straightConnector1">
              <a:avLst/>
            </a:prstGeom>
            <a:noFill/>
            <a:ln cap="flat" cmpd="sng" w="19050">
              <a:solidFill>
                <a:srgbClr val="000000"/>
              </a:solidFill>
              <a:prstDash val="solid"/>
              <a:round/>
              <a:headEnd len="med" w="med" type="none"/>
              <a:tailEnd len="med" w="med" type="none"/>
            </a:ln>
          </p:spPr>
        </p:cxnSp>
        <p:cxnSp>
          <p:nvCxnSpPr>
            <p:cNvPr id="2413" name="Google Shape;2413;p137"/>
            <p:cNvCxnSpPr/>
            <p:nvPr/>
          </p:nvCxnSpPr>
          <p:spPr>
            <a:xfrm>
              <a:off x="8084775" y="3032363"/>
              <a:ext cx="0" cy="662400"/>
            </a:xfrm>
            <a:prstGeom prst="straightConnector1">
              <a:avLst/>
            </a:prstGeom>
            <a:noFill/>
            <a:ln cap="flat" cmpd="sng" w="19050">
              <a:solidFill>
                <a:srgbClr val="000000"/>
              </a:solidFill>
              <a:prstDash val="solid"/>
              <a:round/>
              <a:headEnd len="med" w="med" type="none"/>
              <a:tailEnd len="med" w="med" type="none"/>
            </a:ln>
          </p:spPr>
        </p:cxnSp>
      </p:grpSp>
      <p:pic>
        <p:nvPicPr>
          <p:cNvPr id="2414" name="Google Shape;2414;p137"/>
          <p:cNvPicPr preferRelativeResize="0"/>
          <p:nvPr/>
        </p:nvPicPr>
        <p:blipFill>
          <a:blip r:embed="rId4">
            <a:alphaModFix/>
          </a:blip>
          <a:stretch>
            <a:fillRect/>
          </a:stretch>
        </p:blipFill>
        <p:spPr>
          <a:xfrm>
            <a:off x="4189308" y="2696472"/>
            <a:ext cx="1511015" cy="1317090"/>
          </a:xfrm>
          <a:prstGeom prst="rect">
            <a:avLst/>
          </a:prstGeom>
          <a:noFill/>
          <a:ln>
            <a:noFill/>
          </a:ln>
        </p:spPr>
      </p:pic>
      <p:pic>
        <p:nvPicPr>
          <p:cNvPr id="2415" name="Google Shape;2415;p137"/>
          <p:cNvPicPr preferRelativeResize="0"/>
          <p:nvPr/>
        </p:nvPicPr>
        <p:blipFill>
          <a:blip r:embed="rId5">
            <a:alphaModFix/>
          </a:blip>
          <a:stretch>
            <a:fillRect/>
          </a:stretch>
        </p:blipFill>
        <p:spPr>
          <a:xfrm>
            <a:off x="4628507" y="2980810"/>
            <a:ext cx="632611" cy="513367"/>
          </a:xfrm>
          <a:prstGeom prst="rect">
            <a:avLst/>
          </a:prstGeom>
          <a:noFill/>
          <a:ln>
            <a:noFill/>
          </a:ln>
        </p:spPr>
      </p:pic>
      <p:pic>
        <p:nvPicPr>
          <p:cNvPr id="2416" name="Google Shape;2416;p137"/>
          <p:cNvPicPr preferRelativeResize="0"/>
          <p:nvPr/>
        </p:nvPicPr>
        <p:blipFill>
          <a:blip r:embed="rId6">
            <a:alphaModFix/>
          </a:blip>
          <a:stretch>
            <a:fillRect/>
          </a:stretch>
        </p:blipFill>
        <p:spPr>
          <a:xfrm>
            <a:off x="7062175" y="1921875"/>
            <a:ext cx="473854" cy="1093475"/>
          </a:xfrm>
          <a:prstGeom prst="rect">
            <a:avLst/>
          </a:prstGeom>
          <a:noFill/>
          <a:ln>
            <a:noFill/>
          </a:ln>
        </p:spPr>
      </p:pic>
      <p:pic>
        <p:nvPicPr>
          <p:cNvPr id="2417" name="Google Shape;2417;p137"/>
          <p:cNvPicPr preferRelativeResize="0"/>
          <p:nvPr/>
        </p:nvPicPr>
        <p:blipFill>
          <a:blip r:embed="rId6">
            <a:alphaModFix/>
          </a:blip>
          <a:stretch>
            <a:fillRect/>
          </a:stretch>
        </p:blipFill>
        <p:spPr>
          <a:xfrm>
            <a:off x="7841725" y="1921875"/>
            <a:ext cx="473854" cy="1093475"/>
          </a:xfrm>
          <a:prstGeom prst="rect">
            <a:avLst/>
          </a:prstGeom>
          <a:noFill/>
          <a:ln>
            <a:noFill/>
          </a:ln>
        </p:spPr>
      </p:pic>
      <p:pic>
        <p:nvPicPr>
          <p:cNvPr id="2418" name="Google Shape;2418;p137"/>
          <p:cNvPicPr preferRelativeResize="0"/>
          <p:nvPr/>
        </p:nvPicPr>
        <p:blipFill>
          <a:blip r:embed="rId6">
            <a:alphaModFix/>
          </a:blip>
          <a:stretch>
            <a:fillRect/>
          </a:stretch>
        </p:blipFill>
        <p:spPr>
          <a:xfrm>
            <a:off x="6271150" y="3354900"/>
            <a:ext cx="473854" cy="1093475"/>
          </a:xfrm>
          <a:prstGeom prst="rect">
            <a:avLst/>
          </a:prstGeom>
          <a:noFill/>
          <a:ln>
            <a:noFill/>
          </a:ln>
        </p:spPr>
      </p:pic>
      <p:pic>
        <p:nvPicPr>
          <p:cNvPr id="2419" name="Google Shape;2419;p137"/>
          <p:cNvPicPr preferRelativeResize="0"/>
          <p:nvPr/>
        </p:nvPicPr>
        <p:blipFill>
          <a:blip r:embed="rId6">
            <a:alphaModFix/>
          </a:blip>
          <a:stretch>
            <a:fillRect/>
          </a:stretch>
        </p:blipFill>
        <p:spPr>
          <a:xfrm>
            <a:off x="7062175" y="3354900"/>
            <a:ext cx="473854" cy="1093475"/>
          </a:xfrm>
          <a:prstGeom prst="rect">
            <a:avLst/>
          </a:prstGeom>
          <a:noFill/>
          <a:ln>
            <a:noFill/>
          </a:ln>
        </p:spPr>
      </p:pic>
      <p:pic>
        <p:nvPicPr>
          <p:cNvPr id="2420" name="Google Shape;2420;p137"/>
          <p:cNvPicPr preferRelativeResize="0"/>
          <p:nvPr/>
        </p:nvPicPr>
        <p:blipFill>
          <a:blip r:embed="rId6">
            <a:alphaModFix/>
          </a:blip>
          <a:stretch>
            <a:fillRect/>
          </a:stretch>
        </p:blipFill>
        <p:spPr>
          <a:xfrm>
            <a:off x="7841725" y="3354900"/>
            <a:ext cx="473854" cy="1093475"/>
          </a:xfrm>
          <a:prstGeom prst="rect">
            <a:avLst/>
          </a:prstGeom>
          <a:noFill/>
          <a:ln>
            <a:noFill/>
          </a:ln>
        </p:spPr>
      </p:pic>
      <p:pic>
        <p:nvPicPr>
          <p:cNvPr id="2421" name="Google Shape;2421;p137"/>
          <p:cNvPicPr preferRelativeResize="0"/>
          <p:nvPr/>
        </p:nvPicPr>
        <p:blipFill>
          <a:blip r:embed="rId6">
            <a:alphaModFix/>
          </a:blip>
          <a:stretch>
            <a:fillRect/>
          </a:stretch>
        </p:blipFill>
        <p:spPr>
          <a:xfrm>
            <a:off x="6314500" y="1921875"/>
            <a:ext cx="473854" cy="1093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6F9"/>
        </a:solidFill>
      </p:bgPr>
    </p:bg>
    <p:spTree>
      <p:nvGrpSpPr>
        <p:cNvPr id="2425" name="Shape 2425"/>
        <p:cNvGrpSpPr/>
        <p:nvPr/>
      </p:nvGrpSpPr>
      <p:grpSpPr>
        <a:xfrm>
          <a:off x="0" y="0"/>
          <a:ext cx="0" cy="0"/>
          <a:chOff x="0" y="0"/>
          <a:chExt cx="0" cy="0"/>
        </a:xfrm>
      </p:grpSpPr>
      <p:sp>
        <p:nvSpPr>
          <p:cNvPr id="2426" name="Google Shape;2426;p138"/>
          <p:cNvSpPr/>
          <p:nvPr/>
        </p:nvSpPr>
        <p:spPr>
          <a:xfrm>
            <a:off x="1352550" y="1237825"/>
            <a:ext cx="75171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8"/>
          <p:cNvSpPr/>
          <p:nvPr/>
        </p:nvSpPr>
        <p:spPr>
          <a:xfrm>
            <a:off x="1352550" y="1828900"/>
            <a:ext cx="75171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8"/>
          <p:cNvSpPr/>
          <p:nvPr/>
        </p:nvSpPr>
        <p:spPr>
          <a:xfrm>
            <a:off x="1352550" y="2419975"/>
            <a:ext cx="75171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8"/>
          <p:cNvSpPr/>
          <p:nvPr/>
        </p:nvSpPr>
        <p:spPr>
          <a:xfrm>
            <a:off x="1352550" y="3011050"/>
            <a:ext cx="75171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8"/>
          <p:cNvSpPr/>
          <p:nvPr/>
        </p:nvSpPr>
        <p:spPr>
          <a:xfrm>
            <a:off x="1352550" y="3602138"/>
            <a:ext cx="75171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8"/>
          <p:cNvSpPr/>
          <p:nvPr/>
        </p:nvSpPr>
        <p:spPr>
          <a:xfrm>
            <a:off x="1352550" y="4193263"/>
            <a:ext cx="7517100" cy="486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Further Steps</a:t>
            </a:r>
            <a:endParaRPr/>
          </a:p>
        </p:txBody>
      </p:sp>
      <p:sp>
        <p:nvSpPr>
          <p:cNvPr id="2433" name="Google Shape;2433;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While </a:t>
            </a:r>
            <a:r>
              <a:rPr lang="en" sz="1600">
                <a:solidFill>
                  <a:srgbClr val="24292E"/>
                </a:solidFill>
              </a:rPr>
              <a:t>this architecture is secure enough, we can and should further harden setups by:</a:t>
            </a:r>
            <a:endParaRPr sz="1600"/>
          </a:p>
        </p:txBody>
      </p:sp>
      <p:sp>
        <p:nvSpPr>
          <p:cNvPr id="2434" name="Google Shape;2434;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435" name="Google Shape;2435;p138"/>
          <p:cNvSpPr txBox="1"/>
          <p:nvPr>
            <p:ph idx="4" type="subTitle"/>
          </p:nvPr>
        </p:nvSpPr>
        <p:spPr>
          <a:xfrm>
            <a:off x="-12376" y="1858813"/>
            <a:ext cx="8686200" cy="446400"/>
          </a:xfrm>
          <a:prstGeom prst="rect">
            <a:avLst/>
          </a:prstGeom>
        </p:spPr>
        <p:txBody>
          <a:bodyPr anchorCtr="0" anchor="ctr" bIns="91425" lIns="1554475" spcFirstLastPara="1" rIns="91425" wrap="square" tIns="182875">
            <a:noAutofit/>
          </a:bodyPr>
          <a:lstStyle/>
          <a:p>
            <a:pPr indent="0" lvl="0" marL="0" rtl="0" algn="l">
              <a:spcBef>
                <a:spcPts val="300"/>
              </a:spcBef>
              <a:spcAft>
                <a:spcPts val="1200"/>
              </a:spcAft>
              <a:buNone/>
            </a:pPr>
            <a:r>
              <a:rPr lang="en" sz="1300">
                <a:solidFill>
                  <a:srgbClr val="24292E"/>
                </a:solidFill>
              </a:rPr>
              <a:t>Locking the root account and limiting </a:t>
            </a:r>
            <a:r>
              <a:rPr b="1" lang="en" sz="1500">
                <a:solidFill>
                  <a:srgbClr val="24292E"/>
                </a:solidFill>
                <a:latin typeface="Inconsolata"/>
                <a:ea typeface="Inconsolata"/>
                <a:cs typeface="Inconsolata"/>
                <a:sym typeface="Inconsolata"/>
              </a:rPr>
              <a:t>sudo</a:t>
            </a:r>
            <a:r>
              <a:rPr lang="en" sz="1300">
                <a:solidFill>
                  <a:srgbClr val="24292E"/>
                </a:solidFill>
              </a:rPr>
              <a:t> access of the admin account on the jump box.</a:t>
            </a:r>
            <a:endParaRPr sz="1300"/>
          </a:p>
        </p:txBody>
      </p:sp>
      <p:sp>
        <p:nvSpPr>
          <p:cNvPr id="2436" name="Google Shape;2436;p138"/>
          <p:cNvSpPr txBox="1"/>
          <p:nvPr>
            <p:ph idx="5" type="subTitle"/>
          </p:nvPr>
        </p:nvSpPr>
        <p:spPr>
          <a:xfrm>
            <a:off x="10883" y="2439925"/>
            <a:ext cx="8663100" cy="446400"/>
          </a:xfrm>
          <a:prstGeom prst="rect">
            <a:avLst/>
          </a:prstGeom>
        </p:spPr>
        <p:txBody>
          <a:bodyPr anchorCtr="0" anchor="ctr" bIns="91425" lIns="1554475" spcFirstLastPara="1" rIns="91425" wrap="square" tIns="91425">
            <a:noAutofit/>
          </a:bodyPr>
          <a:lstStyle/>
          <a:p>
            <a:pPr indent="0" lvl="0" marL="0" rtl="0" algn="l">
              <a:spcBef>
                <a:spcPts val="0"/>
              </a:spcBef>
              <a:spcAft>
                <a:spcPts val="0"/>
              </a:spcAft>
              <a:buNone/>
            </a:pPr>
            <a:r>
              <a:rPr lang="en" sz="1300">
                <a:solidFill>
                  <a:srgbClr val="24292E"/>
                </a:solidFill>
              </a:rPr>
              <a:t>Implementing log monitoring on the jump box.</a:t>
            </a:r>
            <a:endParaRPr sz="1300"/>
          </a:p>
        </p:txBody>
      </p:sp>
      <p:sp>
        <p:nvSpPr>
          <p:cNvPr id="2437" name="Google Shape;2437;p138"/>
          <p:cNvSpPr txBox="1"/>
          <p:nvPr>
            <p:ph idx="6" type="subTitle"/>
          </p:nvPr>
        </p:nvSpPr>
        <p:spPr>
          <a:xfrm>
            <a:off x="-12234" y="3031025"/>
            <a:ext cx="8686200" cy="446400"/>
          </a:xfrm>
          <a:prstGeom prst="rect">
            <a:avLst/>
          </a:prstGeom>
        </p:spPr>
        <p:txBody>
          <a:bodyPr anchorCtr="0" anchor="ctr" bIns="91425" lIns="1554475" spcFirstLastPara="1" rIns="91425" wrap="square" tIns="91425">
            <a:noAutofit/>
          </a:bodyPr>
          <a:lstStyle/>
          <a:p>
            <a:pPr indent="0" lvl="0" marL="0" rtl="0" algn="l">
              <a:spcBef>
                <a:spcPts val="0"/>
              </a:spcBef>
              <a:spcAft>
                <a:spcPts val="0"/>
              </a:spcAft>
              <a:buNone/>
            </a:pPr>
            <a:r>
              <a:rPr lang="en" sz="1300">
                <a:solidFill>
                  <a:srgbClr val="24292E"/>
                </a:solidFill>
              </a:rPr>
              <a:t>Implementing two-factor authentication for SSH login to the jump box.</a:t>
            </a:r>
            <a:endParaRPr sz="1300"/>
          </a:p>
        </p:txBody>
      </p:sp>
      <p:sp>
        <p:nvSpPr>
          <p:cNvPr id="2438" name="Google Shape;2438;p138"/>
          <p:cNvSpPr txBox="1"/>
          <p:nvPr>
            <p:ph idx="7" type="subTitle"/>
          </p:nvPr>
        </p:nvSpPr>
        <p:spPr>
          <a:xfrm>
            <a:off x="-12210" y="3622100"/>
            <a:ext cx="8686200" cy="446400"/>
          </a:xfrm>
          <a:prstGeom prst="rect">
            <a:avLst/>
          </a:prstGeom>
        </p:spPr>
        <p:txBody>
          <a:bodyPr anchorCtr="0" anchor="ctr" bIns="91425" lIns="1554475" spcFirstLastPara="1" rIns="91425" wrap="square" tIns="91425">
            <a:noAutofit/>
          </a:bodyPr>
          <a:lstStyle/>
          <a:p>
            <a:pPr indent="0" lvl="0" marL="0" rtl="0" algn="l">
              <a:spcBef>
                <a:spcPts val="0"/>
              </a:spcBef>
              <a:spcAft>
                <a:spcPts val="0"/>
              </a:spcAft>
              <a:buNone/>
            </a:pPr>
            <a:r>
              <a:rPr lang="en" sz="1300">
                <a:solidFill>
                  <a:srgbClr val="24292E"/>
                </a:solidFill>
              </a:rPr>
              <a:t>Implementing a host firewall (UFW or IPtables) on the jump box.</a:t>
            </a:r>
            <a:endParaRPr sz="1300"/>
          </a:p>
        </p:txBody>
      </p:sp>
      <p:sp>
        <p:nvSpPr>
          <p:cNvPr id="2439" name="Google Shape;2439;p138"/>
          <p:cNvSpPr txBox="1"/>
          <p:nvPr>
            <p:ph idx="8" type="subTitle"/>
          </p:nvPr>
        </p:nvSpPr>
        <p:spPr>
          <a:xfrm>
            <a:off x="-12234" y="4236125"/>
            <a:ext cx="8686200" cy="446400"/>
          </a:xfrm>
          <a:prstGeom prst="rect">
            <a:avLst/>
          </a:prstGeom>
        </p:spPr>
        <p:txBody>
          <a:bodyPr anchorCtr="0" anchor="ctr" bIns="91425" lIns="1554475" spcFirstLastPara="1" rIns="91425" wrap="square" tIns="91425">
            <a:noAutofit/>
          </a:bodyPr>
          <a:lstStyle/>
          <a:p>
            <a:pPr indent="0" lvl="0" marL="0" rtl="0" algn="l">
              <a:spcBef>
                <a:spcPts val="0"/>
              </a:spcBef>
              <a:spcAft>
                <a:spcPts val="0"/>
              </a:spcAft>
              <a:buNone/>
            </a:pPr>
            <a:r>
              <a:rPr lang="en" sz="1300">
                <a:solidFill>
                  <a:srgbClr val="24292E"/>
                </a:solidFill>
              </a:rPr>
              <a:t>Limiting jump box network access with a virtual private network (VPN).</a:t>
            </a:r>
            <a:endParaRPr sz="1300">
              <a:solidFill>
                <a:srgbClr val="24292E"/>
              </a:solidFill>
            </a:endParaRPr>
          </a:p>
        </p:txBody>
      </p:sp>
      <p:sp>
        <p:nvSpPr>
          <p:cNvPr id="2440" name="Google Shape;2440;p138"/>
          <p:cNvSpPr txBox="1"/>
          <p:nvPr>
            <p:ph idx="5" type="subTitle"/>
          </p:nvPr>
        </p:nvSpPr>
        <p:spPr>
          <a:xfrm>
            <a:off x="10883" y="1258825"/>
            <a:ext cx="8663100" cy="446400"/>
          </a:xfrm>
          <a:prstGeom prst="rect">
            <a:avLst/>
          </a:prstGeom>
        </p:spPr>
        <p:txBody>
          <a:bodyPr anchorCtr="0" anchor="ctr" bIns="91425" lIns="1554475" spcFirstLastPara="1" rIns="91425" wrap="square" tIns="91425">
            <a:noAutofit/>
          </a:bodyPr>
          <a:lstStyle/>
          <a:p>
            <a:pPr indent="0" lvl="0" marL="0" rtl="0" algn="l">
              <a:spcBef>
                <a:spcPts val="0"/>
              </a:spcBef>
              <a:spcAft>
                <a:spcPts val="0"/>
              </a:spcAft>
              <a:buNone/>
            </a:pPr>
            <a:r>
              <a:rPr lang="en" sz="1300">
                <a:solidFill>
                  <a:srgbClr val="24292E"/>
                </a:solidFill>
              </a:rPr>
              <a:t>Limiting the number of machines that our jump box can access.</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4" name="Shape 2444"/>
        <p:cNvGrpSpPr/>
        <p:nvPr/>
      </p:nvGrpSpPr>
      <p:grpSpPr>
        <a:xfrm>
          <a:off x="0" y="0"/>
          <a:ext cx="0" cy="0"/>
          <a:chOff x="0" y="0"/>
          <a:chExt cx="0" cy="0"/>
        </a:xfrm>
      </p:grpSpPr>
      <p:pic>
        <p:nvPicPr>
          <p:cNvPr id="2445" name="Google Shape;2445;p139"/>
          <p:cNvPicPr preferRelativeResize="0"/>
          <p:nvPr/>
        </p:nvPicPr>
        <p:blipFill rotWithShape="1">
          <a:blip r:embed="rId3">
            <a:alphaModFix/>
          </a:blip>
          <a:srcRect b="9336" l="8759" r="8759" t="9336"/>
          <a:stretch/>
        </p:blipFill>
        <p:spPr>
          <a:xfrm>
            <a:off x="0" y="0"/>
            <a:ext cx="9168600" cy="5143498"/>
          </a:xfrm>
          <a:prstGeom prst="rect">
            <a:avLst/>
          </a:prstGeom>
          <a:noFill/>
          <a:ln>
            <a:noFill/>
          </a:ln>
        </p:spPr>
      </p:pic>
      <p:sp>
        <p:nvSpPr>
          <p:cNvPr id="2446" name="Google Shape;2446;p139"/>
          <p:cNvSpPr/>
          <p:nvPr/>
        </p:nvSpPr>
        <p:spPr>
          <a:xfrm>
            <a:off x="-12300" y="0"/>
            <a:ext cx="9168600" cy="1428000"/>
          </a:xfrm>
          <a:prstGeom prst="rect">
            <a:avLst/>
          </a:prstGeom>
          <a:gradFill>
            <a:gsLst>
              <a:gs pos="0">
                <a:srgbClr val="66666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9"/>
          <p:cNvSpPr txBox="1"/>
          <p:nvPr>
            <p:ph type="title"/>
          </p:nvPr>
        </p:nvSpPr>
        <p:spPr>
          <a:xfrm>
            <a:off x="-12300" y="0"/>
            <a:ext cx="9168600" cy="533700"/>
          </a:xfrm>
          <a:prstGeom prst="rect">
            <a:avLst/>
          </a:prstGeom>
          <a:effectLst>
            <a:outerShdw blurRad="57150" rotWithShape="0" algn="bl" dir="5400000" dist="19050">
              <a:srgbClr val="000000">
                <a:alpha val="50000"/>
              </a:srgbClr>
            </a:outerShdw>
          </a:effectLst>
        </p:spPr>
        <p:txBody>
          <a:bodyPr anchorCtr="0" anchor="t" bIns="91425" lIns="457200" spcFirstLastPara="1" rIns="91425" wrap="square" tIns="274300">
            <a:noAutofit/>
          </a:bodyPr>
          <a:lstStyle/>
          <a:p>
            <a:pPr indent="0" lvl="0" marL="0" rtl="0" algn="l">
              <a:spcBef>
                <a:spcPts val="0"/>
              </a:spcBef>
              <a:spcAft>
                <a:spcPts val="0"/>
              </a:spcAft>
              <a:buNone/>
            </a:pPr>
            <a:r>
              <a:rPr lang="en">
                <a:solidFill>
                  <a:srgbClr val="FFFFFF"/>
                </a:solidFill>
              </a:rPr>
              <a:t>We can configure a virtual private network (VPN)</a:t>
            </a:r>
            <a:br>
              <a:rPr lang="en">
                <a:solidFill>
                  <a:srgbClr val="FFFFFF"/>
                </a:solidFill>
              </a:rPr>
            </a:br>
            <a:r>
              <a:rPr lang="en">
                <a:solidFill>
                  <a:srgbClr val="FFFFFF"/>
                </a:solidFill>
              </a:rPr>
              <a:t>to securely connect to a cloud network.</a:t>
            </a:r>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9A9"/>
        </a:solidFill>
      </p:bgPr>
    </p:bg>
    <p:spTree>
      <p:nvGrpSpPr>
        <p:cNvPr id="2451" name="Shape 2451"/>
        <p:cNvGrpSpPr/>
        <p:nvPr/>
      </p:nvGrpSpPr>
      <p:grpSpPr>
        <a:xfrm>
          <a:off x="0" y="0"/>
          <a:ext cx="0" cy="0"/>
          <a:chOff x="0" y="0"/>
          <a:chExt cx="0" cy="0"/>
        </a:xfrm>
      </p:grpSpPr>
      <p:sp>
        <p:nvSpPr>
          <p:cNvPr id="2452" name="Google Shape;2452;p140"/>
          <p:cNvSpPr/>
          <p:nvPr/>
        </p:nvSpPr>
        <p:spPr>
          <a:xfrm>
            <a:off x="249625" y="4836525"/>
            <a:ext cx="8759400" cy="185400"/>
          </a:xfrm>
          <a:prstGeom prst="rect">
            <a:avLst/>
          </a:prstGeom>
          <a:solidFill>
            <a:srgbClr val="F9C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Virtual Private Networks </a:t>
            </a:r>
            <a:endParaRPr/>
          </a:p>
        </p:txBody>
      </p:sp>
      <p:sp>
        <p:nvSpPr>
          <p:cNvPr id="2454" name="Google Shape;2454;p140"/>
          <p:cNvSpPr txBox="1"/>
          <p:nvPr>
            <p:ph idx="1" type="subTitle"/>
          </p:nvPr>
        </p:nvSpPr>
        <p:spPr>
          <a:xfrm>
            <a:off x="0" y="675975"/>
            <a:ext cx="9144000" cy="364800"/>
          </a:xfrm>
          <a:prstGeom prst="rect">
            <a:avLst/>
          </a:prstGeom>
        </p:spPr>
        <p:txBody>
          <a:bodyPr anchorCtr="0" anchor="t" bIns="91425" lIns="457200" spcFirstLastPara="1" rIns="182875" wrap="square" tIns="45700">
            <a:noAutofit/>
          </a:bodyPr>
          <a:lstStyle/>
          <a:p>
            <a:pPr indent="0" lvl="0" marL="0" rtl="0" algn="l">
              <a:spcBef>
                <a:spcPts val="0"/>
              </a:spcBef>
              <a:spcAft>
                <a:spcPts val="0"/>
              </a:spcAft>
              <a:buNone/>
            </a:pPr>
            <a:r>
              <a:rPr lang="en"/>
              <a:t>A v</a:t>
            </a:r>
            <a:r>
              <a:rPr lang="en"/>
              <a:t>irtual private network (VPN) creates a direct connection between your local network and a remote network.</a:t>
            </a:r>
            <a:endParaRPr/>
          </a:p>
        </p:txBody>
      </p:sp>
      <p:sp>
        <p:nvSpPr>
          <p:cNvPr id="2455" name="Google Shape;2455;p140"/>
          <p:cNvSpPr/>
          <p:nvPr/>
        </p:nvSpPr>
        <p:spPr>
          <a:xfrm>
            <a:off x="3044775" y="1565575"/>
            <a:ext cx="4581000" cy="3319200"/>
          </a:xfrm>
          <a:prstGeom prst="rect">
            <a:avLst/>
          </a:prstGeom>
          <a:solidFill>
            <a:srgbClr val="FCE4D2">
              <a:alpha val="48600"/>
            </a:srgbClr>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40"/>
          <p:cNvSpPr/>
          <p:nvPr/>
        </p:nvSpPr>
        <p:spPr>
          <a:xfrm>
            <a:off x="1171675" y="2033946"/>
            <a:ext cx="1456500" cy="18975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7" name="Google Shape;2457;p140"/>
          <p:cNvGrpSpPr/>
          <p:nvPr/>
        </p:nvGrpSpPr>
        <p:grpSpPr>
          <a:xfrm>
            <a:off x="1302668" y="2125324"/>
            <a:ext cx="586644" cy="511353"/>
            <a:chOff x="3740974" y="1629800"/>
            <a:chExt cx="1368426" cy="1192800"/>
          </a:xfrm>
        </p:grpSpPr>
        <p:pic>
          <p:nvPicPr>
            <p:cNvPr id="2458" name="Google Shape;2458;p140"/>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459" name="Google Shape;2459;p140"/>
            <p:cNvPicPr preferRelativeResize="0"/>
            <p:nvPr/>
          </p:nvPicPr>
          <p:blipFill>
            <a:blip r:embed="rId4">
              <a:alphaModFix/>
            </a:blip>
            <a:stretch>
              <a:fillRect/>
            </a:stretch>
          </p:blipFill>
          <p:spPr>
            <a:xfrm>
              <a:off x="4138574" y="1883925"/>
              <a:ext cx="573225" cy="465175"/>
            </a:xfrm>
            <a:prstGeom prst="rect">
              <a:avLst/>
            </a:prstGeom>
            <a:noFill/>
            <a:ln>
              <a:noFill/>
            </a:ln>
          </p:spPr>
        </p:pic>
      </p:grpSp>
      <p:sp>
        <p:nvSpPr>
          <p:cNvPr id="2460" name="Google Shape;2460;p140"/>
          <p:cNvSpPr txBox="1"/>
          <p:nvPr/>
        </p:nvSpPr>
        <p:spPr>
          <a:xfrm>
            <a:off x="6155450" y="1375913"/>
            <a:ext cx="1155000" cy="1662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100">
                <a:latin typeface="Roboto"/>
                <a:ea typeface="Roboto"/>
                <a:cs typeface="Roboto"/>
                <a:sym typeface="Roboto"/>
              </a:rPr>
              <a:t>Azure</a:t>
            </a:r>
            <a:r>
              <a:rPr b="1" lang="en" sz="1100">
                <a:latin typeface="Roboto"/>
                <a:ea typeface="Roboto"/>
                <a:cs typeface="Roboto"/>
                <a:sym typeface="Roboto"/>
              </a:rPr>
              <a:t> Network</a:t>
            </a:r>
            <a:endParaRPr b="1" sz="1100">
              <a:latin typeface="Roboto"/>
              <a:ea typeface="Roboto"/>
              <a:cs typeface="Roboto"/>
              <a:sym typeface="Roboto"/>
            </a:endParaRPr>
          </a:p>
        </p:txBody>
      </p:sp>
      <p:sp>
        <p:nvSpPr>
          <p:cNvPr id="2461" name="Google Shape;2461;p140"/>
          <p:cNvSpPr txBox="1"/>
          <p:nvPr/>
        </p:nvSpPr>
        <p:spPr>
          <a:xfrm>
            <a:off x="6394575" y="4508025"/>
            <a:ext cx="929400" cy="3648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100">
                <a:latin typeface="Roboto"/>
                <a:ea typeface="Roboto"/>
                <a:cs typeface="Roboto"/>
                <a:sym typeface="Roboto"/>
              </a:rPr>
              <a:t>Virtual</a:t>
            </a:r>
            <a:br>
              <a:rPr b="1" lang="en" sz="1100">
                <a:latin typeface="Roboto"/>
                <a:ea typeface="Roboto"/>
                <a:cs typeface="Roboto"/>
                <a:sym typeface="Roboto"/>
              </a:rPr>
            </a:br>
            <a:r>
              <a:rPr b="1" lang="en" sz="1100">
                <a:latin typeface="Roboto"/>
                <a:ea typeface="Roboto"/>
                <a:cs typeface="Roboto"/>
                <a:sym typeface="Roboto"/>
              </a:rPr>
              <a:t>Network</a:t>
            </a:r>
            <a:br>
              <a:rPr b="1" lang="en" sz="1100">
                <a:latin typeface="Roboto"/>
                <a:ea typeface="Roboto"/>
                <a:cs typeface="Roboto"/>
                <a:sym typeface="Roboto"/>
              </a:rPr>
            </a:br>
            <a:endParaRPr b="1" sz="1100">
              <a:latin typeface="Roboto"/>
              <a:ea typeface="Roboto"/>
              <a:cs typeface="Roboto"/>
              <a:sym typeface="Roboto"/>
            </a:endParaRPr>
          </a:p>
        </p:txBody>
      </p:sp>
      <p:pic>
        <p:nvPicPr>
          <p:cNvPr id="2462" name="Google Shape;2462;p140"/>
          <p:cNvPicPr preferRelativeResize="0"/>
          <p:nvPr/>
        </p:nvPicPr>
        <p:blipFill>
          <a:blip r:embed="rId5">
            <a:alphaModFix/>
          </a:blip>
          <a:stretch>
            <a:fillRect/>
          </a:stretch>
        </p:blipFill>
        <p:spPr>
          <a:xfrm>
            <a:off x="1987825" y="2630950"/>
            <a:ext cx="536175" cy="538601"/>
          </a:xfrm>
          <a:prstGeom prst="rect">
            <a:avLst/>
          </a:prstGeom>
          <a:noFill/>
          <a:ln>
            <a:noFill/>
          </a:ln>
        </p:spPr>
      </p:pic>
      <p:sp>
        <p:nvSpPr>
          <p:cNvPr id="2463" name="Google Shape;2463;p140"/>
          <p:cNvSpPr txBox="1"/>
          <p:nvPr/>
        </p:nvSpPr>
        <p:spPr>
          <a:xfrm>
            <a:off x="1171675" y="1789397"/>
            <a:ext cx="14565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100">
                <a:latin typeface="Roboto"/>
                <a:ea typeface="Roboto"/>
                <a:cs typeface="Roboto"/>
                <a:sym typeface="Roboto"/>
              </a:rPr>
              <a:t>On-Premises Network</a:t>
            </a:r>
            <a:endParaRPr b="1" sz="1100">
              <a:latin typeface="Roboto"/>
              <a:ea typeface="Roboto"/>
              <a:cs typeface="Roboto"/>
              <a:sym typeface="Roboto"/>
            </a:endParaRPr>
          </a:p>
        </p:txBody>
      </p:sp>
      <p:grpSp>
        <p:nvGrpSpPr>
          <p:cNvPr id="2464" name="Google Shape;2464;p140"/>
          <p:cNvGrpSpPr/>
          <p:nvPr/>
        </p:nvGrpSpPr>
        <p:grpSpPr>
          <a:xfrm>
            <a:off x="1302668" y="2696824"/>
            <a:ext cx="586644" cy="511353"/>
            <a:chOff x="3740974" y="1629800"/>
            <a:chExt cx="1368426" cy="1192800"/>
          </a:xfrm>
        </p:grpSpPr>
        <p:pic>
          <p:nvPicPr>
            <p:cNvPr id="2465" name="Google Shape;2465;p140"/>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466" name="Google Shape;2466;p140"/>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467" name="Google Shape;2467;p140"/>
          <p:cNvGrpSpPr/>
          <p:nvPr/>
        </p:nvGrpSpPr>
        <p:grpSpPr>
          <a:xfrm>
            <a:off x="1302668" y="3287374"/>
            <a:ext cx="586644" cy="511353"/>
            <a:chOff x="3740974" y="1629800"/>
            <a:chExt cx="1368426" cy="1192800"/>
          </a:xfrm>
        </p:grpSpPr>
        <p:pic>
          <p:nvPicPr>
            <p:cNvPr id="2468" name="Google Shape;2468;p140"/>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469" name="Google Shape;2469;p140"/>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470" name="Google Shape;2470;p140"/>
          <p:cNvGrpSpPr/>
          <p:nvPr/>
        </p:nvGrpSpPr>
        <p:grpSpPr>
          <a:xfrm>
            <a:off x="7275472" y="4373375"/>
            <a:ext cx="636600" cy="636600"/>
            <a:chOff x="8364547" y="4244400"/>
            <a:chExt cx="636600" cy="636600"/>
          </a:xfrm>
        </p:grpSpPr>
        <p:sp>
          <p:nvSpPr>
            <p:cNvPr id="2471" name="Google Shape;2471;p140"/>
            <p:cNvSpPr/>
            <p:nvPr/>
          </p:nvSpPr>
          <p:spPr>
            <a:xfrm>
              <a:off x="8364547" y="4244400"/>
              <a:ext cx="636600" cy="636600"/>
            </a:xfrm>
            <a:prstGeom prst="ellipse">
              <a:avLst/>
            </a:prstGeom>
            <a:solidFill>
              <a:srgbClr val="FFFFFF"/>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2" name="Google Shape;2472;p140"/>
            <p:cNvPicPr preferRelativeResize="0"/>
            <p:nvPr/>
          </p:nvPicPr>
          <p:blipFill>
            <a:blip r:embed="rId6">
              <a:alphaModFix/>
            </a:blip>
            <a:stretch>
              <a:fillRect/>
            </a:stretch>
          </p:blipFill>
          <p:spPr>
            <a:xfrm>
              <a:off x="8463972" y="4343837"/>
              <a:ext cx="437750" cy="437725"/>
            </a:xfrm>
            <a:prstGeom prst="rect">
              <a:avLst/>
            </a:prstGeom>
            <a:noFill/>
            <a:ln>
              <a:noFill/>
            </a:ln>
          </p:spPr>
        </p:pic>
      </p:grpSp>
      <p:sp>
        <p:nvSpPr>
          <p:cNvPr id="2473" name="Google Shape;2473;p140"/>
          <p:cNvSpPr/>
          <p:nvPr/>
        </p:nvSpPr>
        <p:spPr>
          <a:xfrm>
            <a:off x="3248125" y="2186300"/>
            <a:ext cx="1456500" cy="13587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40"/>
          <p:cNvSpPr txBox="1"/>
          <p:nvPr/>
        </p:nvSpPr>
        <p:spPr>
          <a:xfrm>
            <a:off x="3248025" y="1941797"/>
            <a:ext cx="14565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100">
                <a:latin typeface="Roboto"/>
                <a:ea typeface="Roboto"/>
                <a:cs typeface="Roboto"/>
                <a:sym typeface="Roboto"/>
              </a:rPr>
              <a:t>Gateway Subnet</a:t>
            </a:r>
            <a:endParaRPr b="1" sz="1100">
              <a:latin typeface="Roboto"/>
              <a:ea typeface="Roboto"/>
              <a:cs typeface="Roboto"/>
              <a:sym typeface="Roboto"/>
            </a:endParaRPr>
          </a:p>
        </p:txBody>
      </p:sp>
      <p:pic>
        <p:nvPicPr>
          <p:cNvPr id="2475" name="Google Shape;2475;p140"/>
          <p:cNvPicPr preferRelativeResize="0"/>
          <p:nvPr/>
        </p:nvPicPr>
        <p:blipFill>
          <a:blip r:embed="rId5">
            <a:alphaModFix/>
          </a:blip>
          <a:stretch>
            <a:fillRect/>
          </a:stretch>
        </p:blipFill>
        <p:spPr>
          <a:xfrm>
            <a:off x="3692800" y="2630950"/>
            <a:ext cx="536175" cy="538601"/>
          </a:xfrm>
          <a:prstGeom prst="rect">
            <a:avLst/>
          </a:prstGeom>
          <a:noFill/>
          <a:ln>
            <a:noFill/>
          </a:ln>
        </p:spPr>
      </p:pic>
      <p:sp>
        <p:nvSpPr>
          <p:cNvPr id="2476" name="Google Shape;2476;p140"/>
          <p:cNvSpPr txBox="1"/>
          <p:nvPr/>
        </p:nvSpPr>
        <p:spPr>
          <a:xfrm>
            <a:off x="3307625" y="3240400"/>
            <a:ext cx="13146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VPN Gateway</a:t>
            </a:r>
            <a:endParaRPr sz="1100">
              <a:latin typeface="Roboto"/>
              <a:ea typeface="Roboto"/>
              <a:cs typeface="Roboto"/>
              <a:sym typeface="Roboto"/>
            </a:endParaRPr>
          </a:p>
        </p:txBody>
      </p:sp>
      <p:sp>
        <p:nvSpPr>
          <p:cNvPr id="2477" name="Google Shape;2477;p140"/>
          <p:cNvSpPr txBox="1"/>
          <p:nvPr/>
        </p:nvSpPr>
        <p:spPr>
          <a:xfrm>
            <a:off x="1889300" y="3240400"/>
            <a:ext cx="6984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Gateway</a:t>
            </a:r>
            <a:endParaRPr sz="1100">
              <a:latin typeface="Roboto"/>
              <a:ea typeface="Roboto"/>
              <a:cs typeface="Roboto"/>
              <a:sym typeface="Roboto"/>
            </a:endParaRPr>
          </a:p>
        </p:txBody>
      </p:sp>
      <p:cxnSp>
        <p:nvCxnSpPr>
          <p:cNvPr id="2478" name="Google Shape;2478;p140"/>
          <p:cNvCxnSpPr>
            <a:endCxn id="2475" idx="1"/>
          </p:cNvCxnSpPr>
          <p:nvPr/>
        </p:nvCxnSpPr>
        <p:spPr>
          <a:xfrm flipH="1" rot="10800000">
            <a:off x="2482900" y="2900250"/>
            <a:ext cx="1209900" cy="4800"/>
          </a:xfrm>
          <a:prstGeom prst="straightConnector1">
            <a:avLst/>
          </a:prstGeom>
          <a:noFill/>
          <a:ln cap="flat" cmpd="sng" w="19050">
            <a:solidFill>
              <a:srgbClr val="000000"/>
            </a:solidFill>
            <a:prstDash val="solid"/>
            <a:round/>
            <a:headEnd len="med" w="med" type="triangle"/>
            <a:tailEnd len="med" w="med" type="triangle"/>
          </a:ln>
        </p:spPr>
      </p:cxnSp>
      <p:sp>
        <p:nvSpPr>
          <p:cNvPr id="2479" name="Google Shape;2479;p140"/>
          <p:cNvSpPr/>
          <p:nvPr/>
        </p:nvSpPr>
        <p:spPr>
          <a:xfrm>
            <a:off x="5000725" y="1877275"/>
            <a:ext cx="2274900" cy="22065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40"/>
          <p:cNvSpPr txBox="1"/>
          <p:nvPr/>
        </p:nvSpPr>
        <p:spPr>
          <a:xfrm>
            <a:off x="6394575" y="1971250"/>
            <a:ext cx="698400" cy="2703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1000"/>
              </a:spcAft>
              <a:buNone/>
            </a:pPr>
            <a:r>
              <a:rPr lang="en" sz="1100">
                <a:latin typeface="Roboto"/>
                <a:ea typeface="Roboto"/>
                <a:cs typeface="Roboto"/>
                <a:sym typeface="Roboto"/>
              </a:rPr>
              <a:t>Virtual Machines</a:t>
            </a:r>
            <a:endParaRPr sz="1100">
              <a:latin typeface="Roboto"/>
              <a:ea typeface="Roboto"/>
              <a:cs typeface="Roboto"/>
              <a:sym typeface="Roboto"/>
            </a:endParaRPr>
          </a:p>
        </p:txBody>
      </p:sp>
      <p:pic>
        <p:nvPicPr>
          <p:cNvPr id="2481" name="Google Shape;2481;p140"/>
          <p:cNvPicPr preferRelativeResize="0"/>
          <p:nvPr/>
        </p:nvPicPr>
        <p:blipFill>
          <a:blip r:embed="rId5">
            <a:alphaModFix/>
          </a:blip>
          <a:stretch>
            <a:fillRect/>
          </a:stretch>
        </p:blipFill>
        <p:spPr>
          <a:xfrm>
            <a:off x="5226075" y="2674050"/>
            <a:ext cx="536175" cy="538601"/>
          </a:xfrm>
          <a:prstGeom prst="rect">
            <a:avLst/>
          </a:prstGeom>
          <a:noFill/>
          <a:ln>
            <a:noFill/>
          </a:ln>
        </p:spPr>
      </p:pic>
      <p:cxnSp>
        <p:nvCxnSpPr>
          <p:cNvPr id="2482" name="Google Shape;2482;p140"/>
          <p:cNvCxnSpPr/>
          <p:nvPr/>
        </p:nvCxnSpPr>
        <p:spPr>
          <a:xfrm>
            <a:off x="4225875" y="2905200"/>
            <a:ext cx="1000200" cy="0"/>
          </a:xfrm>
          <a:prstGeom prst="straightConnector1">
            <a:avLst/>
          </a:prstGeom>
          <a:noFill/>
          <a:ln cap="flat" cmpd="sng" w="19050">
            <a:solidFill>
              <a:srgbClr val="000000"/>
            </a:solidFill>
            <a:prstDash val="solid"/>
            <a:round/>
            <a:headEnd len="med" w="med" type="none"/>
            <a:tailEnd len="med" w="med" type="triangle"/>
          </a:ln>
        </p:spPr>
      </p:cxnSp>
      <p:grpSp>
        <p:nvGrpSpPr>
          <p:cNvPr id="2483" name="Google Shape;2483;p140"/>
          <p:cNvGrpSpPr/>
          <p:nvPr/>
        </p:nvGrpSpPr>
        <p:grpSpPr>
          <a:xfrm>
            <a:off x="6439631" y="2301699"/>
            <a:ext cx="586644" cy="511353"/>
            <a:chOff x="3740974" y="1629800"/>
            <a:chExt cx="1368426" cy="1192800"/>
          </a:xfrm>
        </p:grpSpPr>
        <p:pic>
          <p:nvPicPr>
            <p:cNvPr id="2484" name="Google Shape;2484;p140"/>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485" name="Google Shape;2485;p140"/>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486" name="Google Shape;2486;p140"/>
          <p:cNvGrpSpPr/>
          <p:nvPr/>
        </p:nvGrpSpPr>
        <p:grpSpPr>
          <a:xfrm>
            <a:off x="6439631" y="2873199"/>
            <a:ext cx="586644" cy="511353"/>
            <a:chOff x="3740974" y="1629800"/>
            <a:chExt cx="1368426" cy="1192800"/>
          </a:xfrm>
        </p:grpSpPr>
        <p:pic>
          <p:nvPicPr>
            <p:cNvPr id="2487" name="Google Shape;2487;p140"/>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488" name="Google Shape;2488;p140"/>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489" name="Google Shape;2489;p140"/>
          <p:cNvGrpSpPr/>
          <p:nvPr/>
        </p:nvGrpSpPr>
        <p:grpSpPr>
          <a:xfrm>
            <a:off x="6439631" y="3463749"/>
            <a:ext cx="586644" cy="511353"/>
            <a:chOff x="3740974" y="1629800"/>
            <a:chExt cx="1368426" cy="1192800"/>
          </a:xfrm>
        </p:grpSpPr>
        <p:pic>
          <p:nvPicPr>
            <p:cNvPr id="2490" name="Google Shape;2490;p140"/>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491" name="Google Shape;2491;p140"/>
            <p:cNvPicPr preferRelativeResize="0"/>
            <p:nvPr/>
          </p:nvPicPr>
          <p:blipFill>
            <a:blip r:embed="rId4">
              <a:alphaModFix/>
            </a:blip>
            <a:stretch>
              <a:fillRect/>
            </a:stretch>
          </p:blipFill>
          <p:spPr>
            <a:xfrm>
              <a:off x="4138574" y="1883925"/>
              <a:ext cx="573225" cy="465175"/>
            </a:xfrm>
            <a:prstGeom prst="rect">
              <a:avLst/>
            </a:prstGeom>
            <a:noFill/>
            <a:ln>
              <a:noFill/>
            </a:ln>
          </p:spPr>
        </p:pic>
      </p:grpSp>
      <p:cxnSp>
        <p:nvCxnSpPr>
          <p:cNvPr id="2492" name="Google Shape;2492;p140"/>
          <p:cNvCxnSpPr>
            <a:endCxn id="2487" idx="1"/>
          </p:cNvCxnSpPr>
          <p:nvPr/>
        </p:nvCxnSpPr>
        <p:spPr>
          <a:xfrm>
            <a:off x="5762231" y="2943475"/>
            <a:ext cx="677400" cy="185400"/>
          </a:xfrm>
          <a:prstGeom prst="straightConnector1">
            <a:avLst/>
          </a:prstGeom>
          <a:noFill/>
          <a:ln cap="flat" cmpd="sng" w="19050">
            <a:solidFill>
              <a:srgbClr val="000000"/>
            </a:solidFill>
            <a:prstDash val="solid"/>
            <a:round/>
            <a:headEnd len="med" w="med" type="none"/>
            <a:tailEnd len="med" w="med" type="triangle"/>
          </a:ln>
        </p:spPr>
      </p:cxnSp>
      <p:sp>
        <p:nvSpPr>
          <p:cNvPr id="2493" name="Google Shape;2493;p140"/>
          <p:cNvSpPr txBox="1"/>
          <p:nvPr/>
        </p:nvSpPr>
        <p:spPr>
          <a:xfrm>
            <a:off x="5000725" y="1648400"/>
            <a:ext cx="22749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100">
                <a:solidFill>
                  <a:schemeClr val="dk1"/>
                </a:solidFill>
                <a:latin typeface="Roboto"/>
                <a:ea typeface="Roboto"/>
                <a:cs typeface="Roboto"/>
                <a:sym typeface="Roboto"/>
              </a:rPr>
              <a:t>Web/App/DB Servers</a:t>
            </a:r>
            <a:endParaRPr b="1" sz="1100">
              <a:latin typeface="Roboto"/>
              <a:ea typeface="Roboto"/>
              <a:cs typeface="Roboto"/>
              <a:sym typeface="Roboto"/>
            </a:endParaRPr>
          </a:p>
        </p:txBody>
      </p:sp>
      <p:cxnSp>
        <p:nvCxnSpPr>
          <p:cNvPr id="2494" name="Google Shape;2494;p140"/>
          <p:cNvCxnSpPr>
            <a:stCxn id="2481" idx="3"/>
            <a:endCxn id="2484" idx="1"/>
          </p:cNvCxnSpPr>
          <p:nvPr/>
        </p:nvCxnSpPr>
        <p:spPr>
          <a:xfrm flipH="1" rot="10800000">
            <a:off x="5762249" y="2557250"/>
            <a:ext cx="677400" cy="386100"/>
          </a:xfrm>
          <a:prstGeom prst="straightConnector1">
            <a:avLst/>
          </a:prstGeom>
          <a:noFill/>
          <a:ln cap="flat" cmpd="sng" w="19050">
            <a:solidFill>
              <a:srgbClr val="000000"/>
            </a:solidFill>
            <a:prstDash val="solid"/>
            <a:round/>
            <a:headEnd len="med" w="med" type="none"/>
            <a:tailEnd len="med" w="med" type="triangle"/>
          </a:ln>
        </p:spPr>
      </p:cxnSp>
      <p:cxnSp>
        <p:nvCxnSpPr>
          <p:cNvPr id="2495" name="Google Shape;2495;p140"/>
          <p:cNvCxnSpPr>
            <a:stCxn id="2481" idx="3"/>
            <a:endCxn id="2490" idx="1"/>
          </p:cNvCxnSpPr>
          <p:nvPr/>
        </p:nvCxnSpPr>
        <p:spPr>
          <a:xfrm>
            <a:off x="5762249" y="2943350"/>
            <a:ext cx="677400" cy="776100"/>
          </a:xfrm>
          <a:prstGeom prst="straightConnector1">
            <a:avLst/>
          </a:prstGeom>
          <a:noFill/>
          <a:ln cap="flat" cmpd="sng" w="19050">
            <a:solidFill>
              <a:srgbClr val="000000"/>
            </a:solidFill>
            <a:prstDash val="solid"/>
            <a:round/>
            <a:headEnd len="med" w="med" type="none"/>
            <a:tailEnd len="med" w="med" type="triangle"/>
          </a:ln>
        </p:spPr>
      </p:cxnSp>
      <p:sp>
        <p:nvSpPr>
          <p:cNvPr id="2496" name="Google Shape;2496;p140"/>
          <p:cNvSpPr/>
          <p:nvPr/>
        </p:nvSpPr>
        <p:spPr>
          <a:xfrm>
            <a:off x="3248125" y="3746688"/>
            <a:ext cx="1456500" cy="10404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40"/>
          <p:cNvSpPr txBox="1"/>
          <p:nvPr/>
        </p:nvSpPr>
        <p:spPr>
          <a:xfrm>
            <a:off x="3248025" y="4516835"/>
            <a:ext cx="14565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Jump Box</a:t>
            </a:r>
            <a:endParaRPr sz="1100">
              <a:latin typeface="Roboto"/>
              <a:ea typeface="Roboto"/>
              <a:cs typeface="Roboto"/>
              <a:sym typeface="Roboto"/>
            </a:endParaRPr>
          </a:p>
        </p:txBody>
      </p:sp>
      <p:grpSp>
        <p:nvGrpSpPr>
          <p:cNvPr id="2498" name="Google Shape;2498;p140"/>
          <p:cNvGrpSpPr/>
          <p:nvPr/>
        </p:nvGrpSpPr>
        <p:grpSpPr>
          <a:xfrm>
            <a:off x="3683056" y="3907686"/>
            <a:ext cx="586644" cy="511353"/>
            <a:chOff x="3740974" y="1629800"/>
            <a:chExt cx="1368426" cy="1192800"/>
          </a:xfrm>
        </p:grpSpPr>
        <p:pic>
          <p:nvPicPr>
            <p:cNvPr id="2499" name="Google Shape;2499;p140"/>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500" name="Google Shape;2500;p140"/>
            <p:cNvPicPr preferRelativeResize="0"/>
            <p:nvPr/>
          </p:nvPicPr>
          <p:blipFill>
            <a:blip r:embed="rId4">
              <a:alphaModFix/>
            </a:blip>
            <a:stretch>
              <a:fillRect/>
            </a:stretch>
          </p:blipFill>
          <p:spPr>
            <a:xfrm>
              <a:off x="4138574" y="1883925"/>
              <a:ext cx="573225" cy="465175"/>
            </a:xfrm>
            <a:prstGeom prst="rect">
              <a:avLst/>
            </a:prstGeom>
            <a:noFill/>
            <a:ln>
              <a:noFill/>
            </a:ln>
          </p:spPr>
        </p:pic>
      </p:grpSp>
      <p:cxnSp>
        <p:nvCxnSpPr>
          <p:cNvPr id="2501" name="Google Shape;2501;p140"/>
          <p:cNvCxnSpPr/>
          <p:nvPr/>
        </p:nvCxnSpPr>
        <p:spPr>
          <a:xfrm>
            <a:off x="3960888" y="3534413"/>
            <a:ext cx="0" cy="376800"/>
          </a:xfrm>
          <a:prstGeom prst="straightConnector1">
            <a:avLst/>
          </a:prstGeom>
          <a:noFill/>
          <a:ln cap="flat" cmpd="sng" w="19050">
            <a:solidFill>
              <a:srgbClr val="000000"/>
            </a:solidFill>
            <a:prstDash val="solid"/>
            <a:round/>
            <a:headEnd len="med" w="med" type="none"/>
            <a:tailEnd len="med" w="med" type="triangle"/>
          </a:ln>
        </p:spPr>
      </p:cxnSp>
      <p:pic>
        <p:nvPicPr>
          <p:cNvPr id="2502" name="Google Shape;2502;p140"/>
          <p:cNvPicPr preferRelativeResize="0"/>
          <p:nvPr/>
        </p:nvPicPr>
        <p:blipFill>
          <a:blip r:embed="rId7">
            <a:alphaModFix/>
          </a:blip>
          <a:stretch>
            <a:fillRect/>
          </a:stretch>
        </p:blipFill>
        <p:spPr>
          <a:xfrm>
            <a:off x="9989988" y="1157800"/>
            <a:ext cx="6315684" cy="3571075"/>
          </a:xfrm>
          <a:prstGeom prst="rect">
            <a:avLst/>
          </a:prstGeom>
          <a:noFill/>
          <a:ln>
            <a:noFill/>
          </a:ln>
        </p:spPr>
      </p:pic>
      <p:grpSp>
        <p:nvGrpSpPr>
          <p:cNvPr id="2503" name="Google Shape;2503;p140"/>
          <p:cNvGrpSpPr/>
          <p:nvPr/>
        </p:nvGrpSpPr>
        <p:grpSpPr>
          <a:xfrm>
            <a:off x="7275472" y="1375930"/>
            <a:ext cx="636038" cy="636038"/>
            <a:chOff x="7909700" y="1375375"/>
            <a:chExt cx="816900" cy="816900"/>
          </a:xfrm>
        </p:grpSpPr>
        <p:sp>
          <p:nvSpPr>
            <p:cNvPr id="2504" name="Google Shape;2504;p140"/>
            <p:cNvSpPr/>
            <p:nvPr/>
          </p:nvSpPr>
          <p:spPr>
            <a:xfrm>
              <a:off x="7909700" y="1375375"/>
              <a:ext cx="816900" cy="816900"/>
            </a:xfrm>
            <a:prstGeom prst="ellipse">
              <a:avLst/>
            </a:prstGeom>
            <a:solidFill>
              <a:srgbClr val="FFFFFF"/>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5" name="Google Shape;2505;p140"/>
            <p:cNvPicPr preferRelativeResize="0"/>
            <p:nvPr/>
          </p:nvPicPr>
          <p:blipFill>
            <a:blip r:embed="rId8">
              <a:alphaModFix/>
            </a:blip>
            <a:stretch>
              <a:fillRect/>
            </a:stretch>
          </p:blipFill>
          <p:spPr>
            <a:xfrm>
              <a:off x="8042187" y="1507863"/>
              <a:ext cx="551924" cy="551924"/>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9A9"/>
        </a:solidFill>
      </p:bgPr>
    </p:bg>
    <p:spTree>
      <p:nvGrpSpPr>
        <p:cNvPr id="2509" name="Shape 2509"/>
        <p:cNvGrpSpPr/>
        <p:nvPr/>
      </p:nvGrpSpPr>
      <p:grpSpPr>
        <a:xfrm>
          <a:off x="0" y="0"/>
          <a:ext cx="0" cy="0"/>
          <a:chOff x="0" y="0"/>
          <a:chExt cx="0" cy="0"/>
        </a:xfrm>
      </p:grpSpPr>
      <p:sp>
        <p:nvSpPr>
          <p:cNvPr id="2510" name="Google Shape;2510;p141"/>
          <p:cNvSpPr/>
          <p:nvPr/>
        </p:nvSpPr>
        <p:spPr>
          <a:xfrm>
            <a:off x="249625" y="4836525"/>
            <a:ext cx="8759400" cy="185400"/>
          </a:xfrm>
          <a:prstGeom prst="rect">
            <a:avLst/>
          </a:prstGeom>
          <a:solidFill>
            <a:srgbClr val="F9C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41"/>
          <p:cNvSpPr/>
          <p:nvPr/>
        </p:nvSpPr>
        <p:spPr>
          <a:xfrm>
            <a:off x="1049375" y="1607625"/>
            <a:ext cx="1677300" cy="2614200"/>
          </a:xfrm>
          <a:prstGeom prst="roundRect">
            <a:avLst>
              <a:gd fmla="val 3923" name="adj"/>
            </a:avLst>
          </a:prstGeom>
          <a:solidFill>
            <a:srgbClr val="DAF6F9"/>
          </a:solidFill>
          <a:ln cap="flat" cmpd="sng" w="38100">
            <a:solidFill>
              <a:srgbClr val="48D3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Virtual Private Networks </a:t>
            </a:r>
            <a:endParaRPr/>
          </a:p>
        </p:txBody>
      </p:sp>
      <p:sp>
        <p:nvSpPr>
          <p:cNvPr id="2513" name="Google Shape;2513;p141"/>
          <p:cNvSpPr txBox="1"/>
          <p:nvPr>
            <p:ph idx="1" type="subTitle"/>
          </p:nvPr>
        </p:nvSpPr>
        <p:spPr>
          <a:xfrm>
            <a:off x="0" y="675975"/>
            <a:ext cx="9144000" cy="364800"/>
          </a:xfrm>
          <a:prstGeom prst="rect">
            <a:avLst/>
          </a:prstGeom>
        </p:spPr>
        <p:txBody>
          <a:bodyPr anchorCtr="0" anchor="t" bIns="91425" lIns="457200" spcFirstLastPara="1" rIns="365750" wrap="square" tIns="45700">
            <a:noAutofit/>
          </a:bodyPr>
          <a:lstStyle/>
          <a:p>
            <a:pPr indent="0" lvl="0" marL="0" rtl="0" algn="l">
              <a:spcBef>
                <a:spcPts val="0"/>
              </a:spcBef>
              <a:spcAft>
                <a:spcPts val="0"/>
              </a:spcAft>
              <a:buNone/>
            </a:pPr>
            <a:r>
              <a:rPr lang="en"/>
              <a:t>A VPN can encrypt all network traffic between your current network and your remote network.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14" name="Google Shape;2514;p141"/>
          <p:cNvSpPr/>
          <p:nvPr/>
        </p:nvSpPr>
        <p:spPr>
          <a:xfrm>
            <a:off x="3044775" y="1565575"/>
            <a:ext cx="4581000" cy="3319200"/>
          </a:xfrm>
          <a:prstGeom prst="rect">
            <a:avLst/>
          </a:prstGeom>
          <a:solidFill>
            <a:srgbClr val="FCE4D2">
              <a:alpha val="48600"/>
            </a:srgbClr>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41"/>
          <p:cNvSpPr/>
          <p:nvPr/>
        </p:nvSpPr>
        <p:spPr>
          <a:xfrm>
            <a:off x="1171675" y="2033946"/>
            <a:ext cx="1456500" cy="18975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6" name="Google Shape;2516;p141"/>
          <p:cNvGrpSpPr/>
          <p:nvPr/>
        </p:nvGrpSpPr>
        <p:grpSpPr>
          <a:xfrm>
            <a:off x="1302668" y="2125324"/>
            <a:ext cx="586644" cy="511353"/>
            <a:chOff x="3740974" y="1629800"/>
            <a:chExt cx="1368426" cy="1192800"/>
          </a:xfrm>
        </p:grpSpPr>
        <p:pic>
          <p:nvPicPr>
            <p:cNvPr id="2517" name="Google Shape;2517;p141"/>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518" name="Google Shape;2518;p141"/>
            <p:cNvPicPr preferRelativeResize="0"/>
            <p:nvPr/>
          </p:nvPicPr>
          <p:blipFill>
            <a:blip r:embed="rId4">
              <a:alphaModFix/>
            </a:blip>
            <a:stretch>
              <a:fillRect/>
            </a:stretch>
          </p:blipFill>
          <p:spPr>
            <a:xfrm>
              <a:off x="4138574" y="1883925"/>
              <a:ext cx="573225" cy="465175"/>
            </a:xfrm>
            <a:prstGeom prst="rect">
              <a:avLst/>
            </a:prstGeom>
            <a:noFill/>
            <a:ln>
              <a:noFill/>
            </a:ln>
          </p:spPr>
        </p:pic>
      </p:grpSp>
      <p:sp>
        <p:nvSpPr>
          <p:cNvPr id="2519" name="Google Shape;2519;p141"/>
          <p:cNvSpPr txBox="1"/>
          <p:nvPr/>
        </p:nvSpPr>
        <p:spPr>
          <a:xfrm>
            <a:off x="6155450" y="1375913"/>
            <a:ext cx="1155000" cy="1662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100">
                <a:latin typeface="Roboto"/>
                <a:ea typeface="Roboto"/>
                <a:cs typeface="Roboto"/>
                <a:sym typeface="Roboto"/>
              </a:rPr>
              <a:t>Azure</a:t>
            </a:r>
            <a:r>
              <a:rPr b="1" lang="en" sz="1100">
                <a:latin typeface="Roboto"/>
                <a:ea typeface="Roboto"/>
                <a:cs typeface="Roboto"/>
                <a:sym typeface="Roboto"/>
              </a:rPr>
              <a:t> Network</a:t>
            </a:r>
            <a:endParaRPr b="1" sz="1100">
              <a:latin typeface="Roboto"/>
              <a:ea typeface="Roboto"/>
              <a:cs typeface="Roboto"/>
              <a:sym typeface="Roboto"/>
            </a:endParaRPr>
          </a:p>
        </p:txBody>
      </p:sp>
      <p:sp>
        <p:nvSpPr>
          <p:cNvPr id="2520" name="Google Shape;2520;p141"/>
          <p:cNvSpPr txBox="1"/>
          <p:nvPr/>
        </p:nvSpPr>
        <p:spPr>
          <a:xfrm>
            <a:off x="6394575" y="4508025"/>
            <a:ext cx="929400" cy="3648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100">
                <a:latin typeface="Roboto"/>
                <a:ea typeface="Roboto"/>
                <a:cs typeface="Roboto"/>
                <a:sym typeface="Roboto"/>
              </a:rPr>
              <a:t>Virtual</a:t>
            </a:r>
            <a:br>
              <a:rPr b="1" lang="en" sz="1100">
                <a:latin typeface="Roboto"/>
                <a:ea typeface="Roboto"/>
                <a:cs typeface="Roboto"/>
                <a:sym typeface="Roboto"/>
              </a:rPr>
            </a:br>
            <a:r>
              <a:rPr b="1" lang="en" sz="1100">
                <a:latin typeface="Roboto"/>
                <a:ea typeface="Roboto"/>
                <a:cs typeface="Roboto"/>
                <a:sym typeface="Roboto"/>
              </a:rPr>
              <a:t>Network</a:t>
            </a:r>
            <a:br>
              <a:rPr b="1" lang="en" sz="1100">
                <a:latin typeface="Roboto"/>
                <a:ea typeface="Roboto"/>
                <a:cs typeface="Roboto"/>
                <a:sym typeface="Roboto"/>
              </a:rPr>
            </a:br>
            <a:endParaRPr b="1" sz="1100">
              <a:latin typeface="Roboto"/>
              <a:ea typeface="Roboto"/>
              <a:cs typeface="Roboto"/>
              <a:sym typeface="Roboto"/>
            </a:endParaRPr>
          </a:p>
        </p:txBody>
      </p:sp>
      <p:pic>
        <p:nvPicPr>
          <p:cNvPr id="2521" name="Google Shape;2521;p141"/>
          <p:cNvPicPr preferRelativeResize="0"/>
          <p:nvPr/>
        </p:nvPicPr>
        <p:blipFill>
          <a:blip r:embed="rId5">
            <a:alphaModFix/>
          </a:blip>
          <a:stretch>
            <a:fillRect/>
          </a:stretch>
        </p:blipFill>
        <p:spPr>
          <a:xfrm>
            <a:off x="1987825" y="2630950"/>
            <a:ext cx="536175" cy="538601"/>
          </a:xfrm>
          <a:prstGeom prst="rect">
            <a:avLst/>
          </a:prstGeom>
          <a:noFill/>
          <a:ln>
            <a:noFill/>
          </a:ln>
        </p:spPr>
      </p:pic>
      <p:sp>
        <p:nvSpPr>
          <p:cNvPr id="2522" name="Google Shape;2522;p141"/>
          <p:cNvSpPr txBox="1"/>
          <p:nvPr/>
        </p:nvSpPr>
        <p:spPr>
          <a:xfrm>
            <a:off x="1171675" y="1789397"/>
            <a:ext cx="14565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100">
                <a:latin typeface="Roboto"/>
                <a:ea typeface="Roboto"/>
                <a:cs typeface="Roboto"/>
                <a:sym typeface="Roboto"/>
              </a:rPr>
              <a:t>On-Premises Network</a:t>
            </a:r>
            <a:endParaRPr b="1" sz="1100">
              <a:latin typeface="Roboto"/>
              <a:ea typeface="Roboto"/>
              <a:cs typeface="Roboto"/>
              <a:sym typeface="Roboto"/>
            </a:endParaRPr>
          </a:p>
        </p:txBody>
      </p:sp>
      <p:grpSp>
        <p:nvGrpSpPr>
          <p:cNvPr id="2523" name="Google Shape;2523;p141"/>
          <p:cNvGrpSpPr/>
          <p:nvPr/>
        </p:nvGrpSpPr>
        <p:grpSpPr>
          <a:xfrm>
            <a:off x="1302668" y="2696824"/>
            <a:ext cx="586644" cy="511353"/>
            <a:chOff x="3740974" y="1629800"/>
            <a:chExt cx="1368426" cy="1192800"/>
          </a:xfrm>
        </p:grpSpPr>
        <p:pic>
          <p:nvPicPr>
            <p:cNvPr id="2524" name="Google Shape;2524;p141"/>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525" name="Google Shape;2525;p141"/>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526" name="Google Shape;2526;p141"/>
          <p:cNvGrpSpPr/>
          <p:nvPr/>
        </p:nvGrpSpPr>
        <p:grpSpPr>
          <a:xfrm>
            <a:off x="1302668" y="3287374"/>
            <a:ext cx="586644" cy="511353"/>
            <a:chOff x="3740974" y="1629800"/>
            <a:chExt cx="1368426" cy="1192800"/>
          </a:xfrm>
        </p:grpSpPr>
        <p:pic>
          <p:nvPicPr>
            <p:cNvPr id="2527" name="Google Shape;2527;p141"/>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528" name="Google Shape;2528;p141"/>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529" name="Google Shape;2529;p141"/>
          <p:cNvGrpSpPr/>
          <p:nvPr/>
        </p:nvGrpSpPr>
        <p:grpSpPr>
          <a:xfrm>
            <a:off x="7275472" y="4373375"/>
            <a:ext cx="636600" cy="636600"/>
            <a:chOff x="8364547" y="4244400"/>
            <a:chExt cx="636600" cy="636600"/>
          </a:xfrm>
        </p:grpSpPr>
        <p:sp>
          <p:nvSpPr>
            <p:cNvPr id="2530" name="Google Shape;2530;p141"/>
            <p:cNvSpPr/>
            <p:nvPr/>
          </p:nvSpPr>
          <p:spPr>
            <a:xfrm>
              <a:off x="8364547" y="4244400"/>
              <a:ext cx="636600" cy="636600"/>
            </a:xfrm>
            <a:prstGeom prst="ellipse">
              <a:avLst/>
            </a:prstGeom>
            <a:solidFill>
              <a:srgbClr val="FFFFFF"/>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1" name="Google Shape;2531;p141"/>
            <p:cNvPicPr preferRelativeResize="0"/>
            <p:nvPr/>
          </p:nvPicPr>
          <p:blipFill>
            <a:blip r:embed="rId6">
              <a:alphaModFix/>
            </a:blip>
            <a:stretch>
              <a:fillRect/>
            </a:stretch>
          </p:blipFill>
          <p:spPr>
            <a:xfrm>
              <a:off x="8463972" y="4343837"/>
              <a:ext cx="437750" cy="437725"/>
            </a:xfrm>
            <a:prstGeom prst="rect">
              <a:avLst/>
            </a:prstGeom>
            <a:noFill/>
            <a:ln>
              <a:noFill/>
            </a:ln>
          </p:spPr>
        </p:pic>
      </p:grpSp>
      <p:sp>
        <p:nvSpPr>
          <p:cNvPr id="2532" name="Google Shape;2532;p141"/>
          <p:cNvSpPr/>
          <p:nvPr/>
        </p:nvSpPr>
        <p:spPr>
          <a:xfrm>
            <a:off x="3248125" y="2186300"/>
            <a:ext cx="1456500" cy="13587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41"/>
          <p:cNvSpPr txBox="1"/>
          <p:nvPr/>
        </p:nvSpPr>
        <p:spPr>
          <a:xfrm>
            <a:off x="3248025" y="1941797"/>
            <a:ext cx="14565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100">
                <a:latin typeface="Roboto"/>
                <a:ea typeface="Roboto"/>
                <a:cs typeface="Roboto"/>
                <a:sym typeface="Roboto"/>
              </a:rPr>
              <a:t>Gateway Subnet</a:t>
            </a:r>
            <a:endParaRPr b="1" sz="1100">
              <a:latin typeface="Roboto"/>
              <a:ea typeface="Roboto"/>
              <a:cs typeface="Roboto"/>
              <a:sym typeface="Roboto"/>
            </a:endParaRPr>
          </a:p>
        </p:txBody>
      </p:sp>
      <p:pic>
        <p:nvPicPr>
          <p:cNvPr id="2534" name="Google Shape;2534;p141"/>
          <p:cNvPicPr preferRelativeResize="0"/>
          <p:nvPr/>
        </p:nvPicPr>
        <p:blipFill>
          <a:blip r:embed="rId5">
            <a:alphaModFix/>
          </a:blip>
          <a:stretch>
            <a:fillRect/>
          </a:stretch>
        </p:blipFill>
        <p:spPr>
          <a:xfrm>
            <a:off x="3692800" y="2630950"/>
            <a:ext cx="536175" cy="538601"/>
          </a:xfrm>
          <a:prstGeom prst="rect">
            <a:avLst/>
          </a:prstGeom>
          <a:noFill/>
          <a:ln>
            <a:noFill/>
          </a:ln>
        </p:spPr>
      </p:pic>
      <p:sp>
        <p:nvSpPr>
          <p:cNvPr id="2535" name="Google Shape;2535;p141"/>
          <p:cNvSpPr txBox="1"/>
          <p:nvPr/>
        </p:nvSpPr>
        <p:spPr>
          <a:xfrm>
            <a:off x="3307625" y="3240400"/>
            <a:ext cx="13146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VPN Gateway</a:t>
            </a:r>
            <a:endParaRPr sz="1100">
              <a:latin typeface="Roboto"/>
              <a:ea typeface="Roboto"/>
              <a:cs typeface="Roboto"/>
              <a:sym typeface="Roboto"/>
            </a:endParaRPr>
          </a:p>
        </p:txBody>
      </p:sp>
      <p:sp>
        <p:nvSpPr>
          <p:cNvPr id="2536" name="Google Shape;2536;p141"/>
          <p:cNvSpPr txBox="1"/>
          <p:nvPr/>
        </p:nvSpPr>
        <p:spPr>
          <a:xfrm>
            <a:off x="1889300" y="3240400"/>
            <a:ext cx="6984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Gateway</a:t>
            </a:r>
            <a:endParaRPr sz="1100">
              <a:latin typeface="Roboto"/>
              <a:ea typeface="Roboto"/>
              <a:cs typeface="Roboto"/>
              <a:sym typeface="Roboto"/>
            </a:endParaRPr>
          </a:p>
        </p:txBody>
      </p:sp>
      <p:cxnSp>
        <p:nvCxnSpPr>
          <p:cNvPr id="2537" name="Google Shape;2537;p141"/>
          <p:cNvCxnSpPr>
            <a:endCxn id="2534" idx="1"/>
          </p:cNvCxnSpPr>
          <p:nvPr/>
        </p:nvCxnSpPr>
        <p:spPr>
          <a:xfrm flipH="1" rot="10800000">
            <a:off x="2482900" y="2900250"/>
            <a:ext cx="1209900" cy="4800"/>
          </a:xfrm>
          <a:prstGeom prst="straightConnector1">
            <a:avLst/>
          </a:prstGeom>
          <a:noFill/>
          <a:ln cap="flat" cmpd="sng" w="19050">
            <a:solidFill>
              <a:srgbClr val="000000"/>
            </a:solidFill>
            <a:prstDash val="solid"/>
            <a:round/>
            <a:headEnd len="med" w="med" type="triangle"/>
            <a:tailEnd len="med" w="med" type="triangle"/>
          </a:ln>
        </p:spPr>
      </p:cxnSp>
      <p:sp>
        <p:nvSpPr>
          <p:cNvPr id="2538" name="Google Shape;2538;p141"/>
          <p:cNvSpPr/>
          <p:nvPr/>
        </p:nvSpPr>
        <p:spPr>
          <a:xfrm>
            <a:off x="5000725" y="1877275"/>
            <a:ext cx="2274900" cy="22065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41"/>
          <p:cNvSpPr txBox="1"/>
          <p:nvPr/>
        </p:nvSpPr>
        <p:spPr>
          <a:xfrm>
            <a:off x="6394575" y="1971250"/>
            <a:ext cx="698400" cy="2703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1000"/>
              </a:spcAft>
              <a:buNone/>
            </a:pPr>
            <a:r>
              <a:rPr lang="en" sz="1100">
                <a:latin typeface="Roboto"/>
                <a:ea typeface="Roboto"/>
                <a:cs typeface="Roboto"/>
                <a:sym typeface="Roboto"/>
              </a:rPr>
              <a:t>Virtual Machines</a:t>
            </a:r>
            <a:endParaRPr sz="1100">
              <a:latin typeface="Roboto"/>
              <a:ea typeface="Roboto"/>
              <a:cs typeface="Roboto"/>
              <a:sym typeface="Roboto"/>
            </a:endParaRPr>
          </a:p>
        </p:txBody>
      </p:sp>
      <p:pic>
        <p:nvPicPr>
          <p:cNvPr id="2540" name="Google Shape;2540;p141"/>
          <p:cNvPicPr preferRelativeResize="0"/>
          <p:nvPr/>
        </p:nvPicPr>
        <p:blipFill>
          <a:blip r:embed="rId5">
            <a:alphaModFix/>
          </a:blip>
          <a:stretch>
            <a:fillRect/>
          </a:stretch>
        </p:blipFill>
        <p:spPr>
          <a:xfrm>
            <a:off x="5226075" y="2674050"/>
            <a:ext cx="536175" cy="538601"/>
          </a:xfrm>
          <a:prstGeom prst="rect">
            <a:avLst/>
          </a:prstGeom>
          <a:noFill/>
          <a:ln>
            <a:noFill/>
          </a:ln>
        </p:spPr>
      </p:pic>
      <p:cxnSp>
        <p:nvCxnSpPr>
          <p:cNvPr id="2541" name="Google Shape;2541;p141"/>
          <p:cNvCxnSpPr/>
          <p:nvPr/>
        </p:nvCxnSpPr>
        <p:spPr>
          <a:xfrm>
            <a:off x="4225875" y="2905200"/>
            <a:ext cx="1000200" cy="0"/>
          </a:xfrm>
          <a:prstGeom prst="straightConnector1">
            <a:avLst/>
          </a:prstGeom>
          <a:noFill/>
          <a:ln cap="flat" cmpd="sng" w="19050">
            <a:solidFill>
              <a:srgbClr val="000000"/>
            </a:solidFill>
            <a:prstDash val="solid"/>
            <a:round/>
            <a:headEnd len="med" w="med" type="none"/>
            <a:tailEnd len="med" w="med" type="triangle"/>
          </a:ln>
        </p:spPr>
      </p:cxnSp>
      <p:grpSp>
        <p:nvGrpSpPr>
          <p:cNvPr id="2542" name="Google Shape;2542;p141"/>
          <p:cNvGrpSpPr/>
          <p:nvPr/>
        </p:nvGrpSpPr>
        <p:grpSpPr>
          <a:xfrm>
            <a:off x="6439631" y="2301699"/>
            <a:ext cx="586644" cy="511353"/>
            <a:chOff x="3740974" y="1629800"/>
            <a:chExt cx="1368426" cy="1192800"/>
          </a:xfrm>
        </p:grpSpPr>
        <p:pic>
          <p:nvPicPr>
            <p:cNvPr id="2543" name="Google Shape;2543;p141"/>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544" name="Google Shape;2544;p141"/>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545" name="Google Shape;2545;p141"/>
          <p:cNvGrpSpPr/>
          <p:nvPr/>
        </p:nvGrpSpPr>
        <p:grpSpPr>
          <a:xfrm>
            <a:off x="6439631" y="2873199"/>
            <a:ext cx="586644" cy="511353"/>
            <a:chOff x="3740974" y="1629800"/>
            <a:chExt cx="1368426" cy="1192800"/>
          </a:xfrm>
        </p:grpSpPr>
        <p:pic>
          <p:nvPicPr>
            <p:cNvPr id="2546" name="Google Shape;2546;p141"/>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547" name="Google Shape;2547;p141"/>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548" name="Google Shape;2548;p141"/>
          <p:cNvGrpSpPr/>
          <p:nvPr/>
        </p:nvGrpSpPr>
        <p:grpSpPr>
          <a:xfrm>
            <a:off x="6439631" y="3463749"/>
            <a:ext cx="586644" cy="511353"/>
            <a:chOff x="3740974" y="1629800"/>
            <a:chExt cx="1368426" cy="1192800"/>
          </a:xfrm>
        </p:grpSpPr>
        <p:pic>
          <p:nvPicPr>
            <p:cNvPr id="2549" name="Google Shape;2549;p141"/>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550" name="Google Shape;2550;p141"/>
            <p:cNvPicPr preferRelativeResize="0"/>
            <p:nvPr/>
          </p:nvPicPr>
          <p:blipFill>
            <a:blip r:embed="rId4">
              <a:alphaModFix/>
            </a:blip>
            <a:stretch>
              <a:fillRect/>
            </a:stretch>
          </p:blipFill>
          <p:spPr>
            <a:xfrm>
              <a:off x="4138574" y="1883925"/>
              <a:ext cx="573225" cy="465175"/>
            </a:xfrm>
            <a:prstGeom prst="rect">
              <a:avLst/>
            </a:prstGeom>
            <a:noFill/>
            <a:ln>
              <a:noFill/>
            </a:ln>
          </p:spPr>
        </p:pic>
      </p:grpSp>
      <p:cxnSp>
        <p:nvCxnSpPr>
          <p:cNvPr id="2551" name="Google Shape;2551;p141"/>
          <p:cNvCxnSpPr>
            <a:endCxn id="2546" idx="1"/>
          </p:cNvCxnSpPr>
          <p:nvPr/>
        </p:nvCxnSpPr>
        <p:spPr>
          <a:xfrm>
            <a:off x="5762231" y="2943475"/>
            <a:ext cx="677400" cy="185400"/>
          </a:xfrm>
          <a:prstGeom prst="straightConnector1">
            <a:avLst/>
          </a:prstGeom>
          <a:noFill/>
          <a:ln cap="flat" cmpd="sng" w="19050">
            <a:solidFill>
              <a:srgbClr val="000000"/>
            </a:solidFill>
            <a:prstDash val="solid"/>
            <a:round/>
            <a:headEnd len="med" w="med" type="none"/>
            <a:tailEnd len="med" w="med" type="triangle"/>
          </a:ln>
        </p:spPr>
      </p:cxnSp>
      <p:sp>
        <p:nvSpPr>
          <p:cNvPr id="2552" name="Google Shape;2552;p141"/>
          <p:cNvSpPr txBox="1"/>
          <p:nvPr/>
        </p:nvSpPr>
        <p:spPr>
          <a:xfrm>
            <a:off x="5000725" y="1648400"/>
            <a:ext cx="22749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Roboto"/>
                <a:ea typeface="Roboto"/>
                <a:cs typeface="Roboto"/>
                <a:sym typeface="Roboto"/>
              </a:rPr>
              <a:t>Web/App/DB Servers</a:t>
            </a:r>
            <a:endParaRPr b="1" sz="1100">
              <a:solidFill>
                <a:schemeClr val="dk1"/>
              </a:solidFill>
              <a:latin typeface="Roboto"/>
              <a:ea typeface="Roboto"/>
              <a:cs typeface="Roboto"/>
              <a:sym typeface="Roboto"/>
            </a:endParaRPr>
          </a:p>
          <a:p>
            <a:pPr indent="0" lvl="0" marL="0" rtl="0" algn="ctr">
              <a:spcBef>
                <a:spcPts val="1000"/>
              </a:spcBef>
              <a:spcAft>
                <a:spcPts val="1000"/>
              </a:spcAft>
              <a:buNone/>
            </a:pPr>
            <a:r>
              <a:t/>
            </a:r>
            <a:endParaRPr b="1" sz="1100">
              <a:latin typeface="Roboto"/>
              <a:ea typeface="Roboto"/>
              <a:cs typeface="Roboto"/>
              <a:sym typeface="Roboto"/>
            </a:endParaRPr>
          </a:p>
        </p:txBody>
      </p:sp>
      <p:cxnSp>
        <p:nvCxnSpPr>
          <p:cNvPr id="2553" name="Google Shape;2553;p141"/>
          <p:cNvCxnSpPr>
            <a:stCxn id="2540" idx="3"/>
            <a:endCxn id="2543" idx="1"/>
          </p:cNvCxnSpPr>
          <p:nvPr/>
        </p:nvCxnSpPr>
        <p:spPr>
          <a:xfrm flipH="1" rot="10800000">
            <a:off x="5762249" y="2557250"/>
            <a:ext cx="677400" cy="386100"/>
          </a:xfrm>
          <a:prstGeom prst="straightConnector1">
            <a:avLst/>
          </a:prstGeom>
          <a:noFill/>
          <a:ln cap="flat" cmpd="sng" w="19050">
            <a:solidFill>
              <a:srgbClr val="000000"/>
            </a:solidFill>
            <a:prstDash val="solid"/>
            <a:round/>
            <a:headEnd len="med" w="med" type="none"/>
            <a:tailEnd len="med" w="med" type="triangle"/>
          </a:ln>
        </p:spPr>
      </p:cxnSp>
      <p:cxnSp>
        <p:nvCxnSpPr>
          <p:cNvPr id="2554" name="Google Shape;2554;p141"/>
          <p:cNvCxnSpPr>
            <a:stCxn id="2540" idx="3"/>
            <a:endCxn id="2549" idx="1"/>
          </p:cNvCxnSpPr>
          <p:nvPr/>
        </p:nvCxnSpPr>
        <p:spPr>
          <a:xfrm>
            <a:off x="5762249" y="2943350"/>
            <a:ext cx="677400" cy="776100"/>
          </a:xfrm>
          <a:prstGeom prst="straightConnector1">
            <a:avLst/>
          </a:prstGeom>
          <a:noFill/>
          <a:ln cap="flat" cmpd="sng" w="19050">
            <a:solidFill>
              <a:srgbClr val="000000"/>
            </a:solidFill>
            <a:prstDash val="solid"/>
            <a:round/>
            <a:headEnd len="med" w="med" type="none"/>
            <a:tailEnd len="med" w="med" type="triangle"/>
          </a:ln>
        </p:spPr>
      </p:cxnSp>
      <p:sp>
        <p:nvSpPr>
          <p:cNvPr id="2555" name="Google Shape;2555;p141"/>
          <p:cNvSpPr/>
          <p:nvPr/>
        </p:nvSpPr>
        <p:spPr>
          <a:xfrm>
            <a:off x="3248125" y="3746688"/>
            <a:ext cx="1456500" cy="10404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41"/>
          <p:cNvSpPr txBox="1"/>
          <p:nvPr/>
        </p:nvSpPr>
        <p:spPr>
          <a:xfrm>
            <a:off x="3248025" y="4516835"/>
            <a:ext cx="14565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Jump Box</a:t>
            </a:r>
            <a:endParaRPr sz="1100">
              <a:latin typeface="Roboto"/>
              <a:ea typeface="Roboto"/>
              <a:cs typeface="Roboto"/>
              <a:sym typeface="Roboto"/>
            </a:endParaRPr>
          </a:p>
        </p:txBody>
      </p:sp>
      <p:grpSp>
        <p:nvGrpSpPr>
          <p:cNvPr id="2557" name="Google Shape;2557;p141"/>
          <p:cNvGrpSpPr/>
          <p:nvPr/>
        </p:nvGrpSpPr>
        <p:grpSpPr>
          <a:xfrm>
            <a:off x="3683056" y="3907686"/>
            <a:ext cx="586644" cy="511353"/>
            <a:chOff x="3740974" y="1629800"/>
            <a:chExt cx="1368426" cy="1192800"/>
          </a:xfrm>
        </p:grpSpPr>
        <p:pic>
          <p:nvPicPr>
            <p:cNvPr id="2558" name="Google Shape;2558;p141"/>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559" name="Google Shape;2559;p141"/>
            <p:cNvPicPr preferRelativeResize="0"/>
            <p:nvPr/>
          </p:nvPicPr>
          <p:blipFill>
            <a:blip r:embed="rId4">
              <a:alphaModFix/>
            </a:blip>
            <a:stretch>
              <a:fillRect/>
            </a:stretch>
          </p:blipFill>
          <p:spPr>
            <a:xfrm>
              <a:off x="4138574" y="1883925"/>
              <a:ext cx="573225" cy="465175"/>
            </a:xfrm>
            <a:prstGeom prst="rect">
              <a:avLst/>
            </a:prstGeom>
            <a:noFill/>
            <a:ln>
              <a:noFill/>
            </a:ln>
          </p:spPr>
        </p:pic>
      </p:grpSp>
      <p:cxnSp>
        <p:nvCxnSpPr>
          <p:cNvPr id="2560" name="Google Shape;2560;p141"/>
          <p:cNvCxnSpPr/>
          <p:nvPr/>
        </p:nvCxnSpPr>
        <p:spPr>
          <a:xfrm>
            <a:off x="3960888" y="3534413"/>
            <a:ext cx="0" cy="376800"/>
          </a:xfrm>
          <a:prstGeom prst="straightConnector1">
            <a:avLst/>
          </a:prstGeom>
          <a:noFill/>
          <a:ln cap="flat" cmpd="sng" w="19050">
            <a:solidFill>
              <a:srgbClr val="000000"/>
            </a:solidFill>
            <a:prstDash val="solid"/>
            <a:round/>
            <a:headEnd len="med" w="med" type="none"/>
            <a:tailEnd len="med" w="med" type="triangle"/>
          </a:ln>
        </p:spPr>
      </p:cxnSp>
      <p:grpSp>
        <p:nvGrpSpPr>
          <p:cNvPr id="2561" name="Google Shape;2561;p141"/>
          <p:cNvGrpSpPr/>
          <p:nvPr/>
        </p:nvGrpSpPr>
        <p:grpSpPr>
          <a:xfrm>
            <a:off x="314439" y="1607625"/>
            <a:ext cx="614175" cy="476599"/>
            <a:chOff x="457200" y="1378813"/>
            <a:chExt cx="800749" cy="621300"/>
          </a:xfrm>
        </p:grpSpPr>
        <p:sp>
          <p:nvSpPr>
            <p:cNvPr id="2562" name="Google Shape;2562;p141"/>
            <p:cNvSpPr/>
            <p:nvPr/>
          </p:nvSpPr>
          <p:spPr>
            <a:xfrm>
              <a:off x="457200" y="1378813"/>
              <a:ext cx="695400" cy="621300"/>
            </a:xfrm>
            <a:prstGeom prst="roundRect">
              <a:avLst>
                <a:gd fmla="val 16667" name="adj"/>
              </a:avLst>
            </a:prstGeom>
            <a:solidFill>
              <a:srgbClr val="48D3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63" name="Google Shape;2563;p141"/>
            <p:cNvSpPr/>
            <p:nvPr/>
          </p:nvSpPr>
          <p:spPr>
            <a:xfrm rot="5400000">
              <a:off x="993484" y="1595132"/>
              <a:ext cx="340281" cy="188650"/>
            </a:xfrm>
            <a:prstGeom prst="flowChartExtract">
              <a:avLst/>
            </a:prstGeom>
            <a:solidFill>
              <a:srgbClr val="48D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564" name="Google Shape;2564;p141"/>
          <p:cNvGrpSpPr/>
          <p:nvPr/>
        </p:nvGrpSpPr>
        <p:grpSpPr>
          <a:xfrm>
            <a:off x="7275472" y="1375930"/>
            <a:ext cx="636038" cy="636038"/>
            <a:chOff x="7909700" y="1375375"/>
            <a:chExt cx="816900" cy="816900"/>
          </a:xfrm>
        </p:grpSpPr>
        <p:sp>
          <p:nvSpPr>
            <p:cNvPr id="2565" name="Google Shape;2565;p141"/>
            <p:cNvSpPr/>
            <p:nvPr/>
          </p:nvSpPr>
          <p:spPr>
            <a:xfrm>
              <a:off x="7909700" y="1375375"/>
              <a:ext cx="816900" cy="816900"/>
            </a:xfrm>
            <a:prstGeom prst="ellipse">
              <a:avLst/>
            </a:prstGeom>
            <a:solidFill>
              <a:srgbClr val="FFFFFF"/>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6" name="Google Shape;2566;p141"/>
            <p:cNvPicPr preferRelativeResize="0"/>
            <p:nvPr/>
          </p:nvPicPr>
          <p:blipFill>
            <a:blip r:embed="rId7">
              <a:alphaModFix/>
            </a:blip>
            <a:stretch>
              <a:fillRect/>
            </a:stretch>
          </p:blipFill>
          <p:spPr>
            <a:xfrm>
              <a:off x="8042187" y="1507863"/>
              <a:ext cx="551924" cy="551924"/>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9A9"/>
        </a:solidFill>
      </p:bgPr>
    </p:bg>
    <p:spTree>
      <p:nvGrpSpPr>
        <p:cNvPr id="2570" name="Shape 2570"/>
        <p:cNvGrpSpPr/>
        <p:nvPr/>
      </p:nvGrpSpPr>
      <p:grpSpPr>
        <a:xfrm>
          <a:off x="0" y="0"/>
          <a:ext cx="0" cy="0"/>
          <a:chOff x="0" y="0"/>
          <a:chExt cx="0" cy="0"/>
        </a:xfrm>
      </p:grpSpPr>
      <p:sp>
        <p:nvSpPr>
          <p:cNvPr id="2571" name="Google Shape;2571;p142"/>
          <p:cNvSpPr/>
          <p:nvPr/>
        </p:nvSpPr>
        <p:spPr>
          <a:xfrm>
            <a:off x="3044775" y="1565575"/>
            <a:ext cx="4581000" cy="3319200"/>
          </a:xfrm>
          <a:prstGeom prst="rect">
            <a:avLst/>
          </a:prstGeom>
          <a:solidFill>
            <a:srgbClr val="FCE4D2">
              <a:alpha val="48600"/>
            </a:srgbClr>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42"/>
          <p:cNvSpPr/>
          <p:nvPr/>
        </p:nvSpPr>
        <p:spPr>
          <a:xfrm>
            <a:off x="3137725" y="1648400"/>
            <a:ext cx="1677300" cy="2000400"/>
          </a:xfrm>
          <a:prstGeom prst="roundRect">
            <a:avLst>
              <a:gd fmla="val 3923" name="adj"/>
            </a:avLst>
          </a:prstGeom>
          <a:solidFill>
            <a:srgbClr val="DAF6F9"/>
          </a:solidFill>
          <a:ln cap="flat" cmpd="sng" w="38100">
            <a:solidFill>
              <a:srgbClr val="48D3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42"/>
          <p:cNvSpPr/>
          <p:nvPr/>
        </p:nvSpPr>
        <p:spPr>
          <a:xfrm>
            <a:off x="192300" y="4884900"/>
            <a:ext cx="8759400" cy="113700"/>
          </a:xfrm>
          <a:prstGeom prst="rect">
            <a:avLst/>
          </a:prstGeom>
          <a:solidFill>
            <a:srgbClr val="F9C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Virtual Private Networks </a:t>
            </a:r>
            <a:endParaRPr/>
          </a:p>
        </p:txBody>
      </p:sp>
      <p:sp>
        <p:nvSpPr>
          <p:cNvPr id="2575" name="Google Shape;2575;p142"/>
          <p:cNvSpPr txBox="1"/>
          <p:nvPr>
            <p:ph idx="1" type="subTitle"/>
          </p:nvPr>
        </p:nvSpPr>
        <p:spPr>
          <a:xfrm>
            <a:off x="0" y="675975"/>
            <a:ext cx="9144000" cy="364800"/>
          </a:xfrm>
          <a:prstGeom prst="rect">
            <a:avLst/>
          </a:prstGeom>
        </p:spPr>
        <p:txBody>
          <a:bodyPr anchorCtr="0" anchor="t" bIns="91425" lIns="457200" spcFirstLastPara="1" rIns="365750" wrap="square" tIns="45700">
            <a:noAutofit/>
          </a:bodyPr>
          <a:lstStyle/>
          <a:p>
            <a:pPr indent="0" lvl="0" marL="0" rtl="0" algn="l">
              <a:spcBef>
                <a:spcPts val="0"/>
              </a:spcBef>
              <a:spcAft>
                <a:spcPts val="0"/>
              </a:spcAft>
              <a:buNone/>
            </a:pPr>
            <a:r>
              <a:rPr lang="en"/>
              <a:t>Once you are connected to the VPN, you have full access to all resources on the remote network, as if you were locally connected.</a:t>
            </a:r>
            <a:endParaRPr/>
          </a:p>
        </p:txBody>
      </p:sp>
      <p:sp>
        <p:nvSpPr>
          <p:cNvPr id="2576" name="Google Shape;2576;p142"/>
          <p:cNvSpPr/>
          <p:nvPr/>
        </p:nvSpPr>
        <p:spPr>
          <a:xfrm>
            <a:off x="1171675" y="2033946"/>
            <a:ext cx="1456500" cy="18975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7" name="Google Shape;2577;p142"/>
          <p:cNvGrpSpPr/>
          <p:nvPr/>
        </p:nvGrpSpPr>
        <p:grpSpPr>
          <a:xfrm>
            <a:off x="1302668" y="2125324"/>
            <a:ext cx="586644" cy="511353"/>
            <a:chOff x="3740974" y="1629800"/>
            <a:chExt cx="1368426" cy="1192800"/>
          </a:xfrm>
        </p:grpSpPr>
        <p:pic>
          <p:nvPicPr>
            <p:cNvPr id="2578" name="Google Shape;2578;p142"/>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579" name="Google Shape;2579;p142"/>
            <p:cNvPicPr preferRelativeResize="0"/>
            <p:nvPr/>
          </p:nvPicPr>
          <p:blipFill>
            <a:blip r:embed="rId4">
              <a:alphaModFix/>
            </a:blip>
            <a:stretch>
              <a:fillRect/>
            </a:stretch>
          </p:blipFill>
          <p:spPr>
            <a:xfrm>
              <a:off x="4138574" y="1883925"/>
              <a:ext cx="573225" cy="465175"/>
            </a:xfrm>
            <a:prstGeom prst="rect">
              <a:avLst/>
            </a:prstGeom>
            <a:noFill/>
            <a:ln>
              <a:noFill/>
            </a:ln>
          </p:spPr>
        </p:pic>
      </p:grpSp>
      <p:sp>
        <p:nvSpPr>
          <p:cNvPr id="2580" name="Google Shape;2580;p142"/>
          <p:cNvSpPr txBox="1"/>
          <p:nvPr/>
        </p:nvSpPr>
        <p:spPr>
          <a:xfrm>
            <a:off x="6155450" y="1375913"/>
            <a:ext cx="1155000" cy="1662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100">
                <a:latin typeface="Roboto"/>
                <a:ea typeface="Roboto"/>
                <a:cs typeface="Roboto"/>
                <a:sym typeface="Roboto"/>
              </a:rPr>
              <a:t>Azure</a:t>
            </a:r>
            <a:r>
              <a:rPr b="1" lang="en" sz="1100">
                <a:latin typeface="Roboto"/>
                <a:ea typeface="Roboto"/>
                <a:cs typeface="Roboto"/>
                <a:sym typeface="Roboto"/>
              </a:rPr>
              <a:t> Network</a:t>
            </a:r>
            <a:endParaRPr b="1" sz="1100">
              <a:latin typeface="Roboto"/>
              <a:ea typeface="Roboto"/>
              <a:cs typeface="Roboto"/>
              <a:sym typeface="Roboto"/>
            </a:endParaRPr>
          </a:p>
        </p:txBody>
      </p:sp>
      <p:sp>
        <p:nvSpPr>
          <p:cNvPr id="2581" name="Google Shape;2581;p142"/>
          <p:cNvSpPr txBox="1"/>
          <p:nvPr/>
        </p:nvSpPr>
        <p:spPr>
          <a:xfrm>
            <a:off x="6394575" y="4508025"/>
            <a:ext cx="929400" cy="3648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100">
                <a:latin typeface="Roboto"/>
                <a:ea typeface="Roboto"/>
                <a:cs typeface="Roboto"/>
                <a:sym typeface="Roboto"/>
              </a:rPr>
              <a:t>Virtual</a:t>
            </a:r>
            <a:br>
              <a:rPr b="1" lang="en" sz="1100">
                <a:latin typeface="Roboto"/>
                <a:ea typeface="Roboto"/>
                <a:cs typeface="Roboto"/>
                <a:sym typeface="Roboto"/>
              </a:rPr>
            </a:br>
            <a:r>
              <a:rPr b="1" lang="en" sz="1100">
                <a:latin typeface="Roboto"/>
                <a:ea typeface="Roboto"/>
                <a:cs typeface="Roboto"/>
                <a:sym typeface="Roboto"/>
              </a:rPr>
              <a:t>Network</a:t>
            </a:r>
            <a:br>
              <a:rPr b="1" lang="en" sz="1100">
                <a:latin typeface="Roboto"/>
                <a:ea typeface="Roboto"/>
                <a:cs typeface="Roboto"/>
                <a:sym typeface="Roboto"/>
              </a:rPr>
            </a:br>
            <a:endParaRPr b="1" sz="1100">
              <a:latin typeface="Roboto"/>
              <a:ea typeface="Roboto"/>
              <a:cs typeface="Roboto"/>
              <a:sym typeface="Roboto"/>
            </a:endParaRPr>
          </a:p>
        </p:txBody>
      </p:sp>
      <p:pic>
        <p:nvPicPr>
          <p:cNvPr id="2582" name="Google Shape;2582;p142"/>
          <p:cNvPicPr preferRelativeResize="0"/>
          <p:nvPr/>
        </p:nvPicPr>
        <p:blipFill>
          <a:blip r:embed="rId5">
            <a:alphaModFix/>
          </a:blip>
          <a:stretch>
            <a:fillRect/>
          </a:stretch>
        </p:blipFill>
        <p:spPr>
          <a:xfrm>
            <a:off x="1987825" y="2630950"/>
            <a:ext cx="536175" cy="538601"/>
          </a:xfrm>
          <a:prstGeom prst="rect">
            <a:avLst/>
          </a:prstGeom>
          <a:noFill/>
          <a:ln>
            <a:noFill/>
          </a:ln>
        </p:spPr>
      </p:pic>
      <p:sp>
        <p:nvSpPr>
          <p:cNvPr id="2583" name="Google Shape;2583;p142"/>
          <p:cNvSpPr txBox="1"/>
          <p:nvPr/>
        </p:nvSpPr>
        <p:spPr>
          <a:xfrm>
            <a:off x="1171675" y="1789397"/>
            <a:ext cx="14565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100">
                <a:latin typeface="Roboto"/>
                <a:ea typeface="Roboto"/>
                <a:cs typeface="Roboto"/>
                <a:sym typeface="Roboto"/>
              </a:rPr>
              <a:t>On-Premises Network</a:t>
            </a:r>
            <a:endParaRPr b="1" sz="1100">
              <a:latin typeface="Roboto"/>
              <a:ea typeface="Roboto"/>
              <a:cs typeface="Roboto"/>
              <a:sym typeface="Roboto"/>
            </a:endParaRPr>
          </a:p>
        </p:txBody>
      </p:sp>
      <p:grpSp>
        <p:nvGrpSpPr>
          <p:cNvPr id="2584" name="Google Shape;2584;p142"/>
          <p:cNvGrpSpPr/>
          <p:nvPr/>
        </p:nvGrpSpPr>
        <p:grpSpPr>
          <a:xfrm>
            <a:off x="1302668" y="2696824"/>
            <a:ext cx="586644" cy="511353"/>
            <a:chOff x="3740974" y="1629800"/>
            <a:chExt cx="1368426" cy="1192800"/>
          </a:xfrm>
        </p:grpSpPr>
        <p:pic>
          <p:nvPicPr>
            <p:cNvPr id="2585" name="Google Shape;2585;p142"/>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586" name="Google Shape;2586;p142"/>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587" name="Google Shape;2587;p142"/>
          <p:cNvGrpSpPr/>
          <p:nvPr/>
        </p:nvGrpSpPr>
        <p:grpSpPr>
          <a:xfrm>
            <a:off x="1302668" y="3287374"/>
            <a:ext cx="586644" cy="511353"/>
            <a:chOff x="3740974" y="1629800"/>
            <a:chExt cx="1368426" cy="1192800"/>
          </a:xfrm>
        </p:grpSpPr>
        <p:pic>
          <p:nvPicPr>
            <p:cNvPr id="2588" name="Google Shape;2588;p142"/>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589" name="Google Shape;2589;p142"/>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590" name="Google Shape;2590;p142"/>
          <p:cNvGrpSpPr/>
          <p:nvPr/>
        </p:nvGrpSpPr>
        <p:grpSpPr>
          <a:xfrm>
            <a:off x="7275472" y="4373375"/>
            <a:ext cx="636600" cy="636600"/>
            <a:chOff x="8364547" y="4244400"/>
            <a:chExt cx="636600" cy="636600"/>
          </a:xfrm>
        </p:grpSpPr>
        <p:sp>
          <p:nvSpPr>
            <p:cNvPr id="2591" name="Google Shape;2591;p142"/>
            <p:cNvSpPr/>
            <p:nvPr/>
          </p:nvSpPr>
          <p:spPr>
            <a:xfrm>
              <a:off x="8364547" y="4244400"/>
              <a:ext cx="636600" cy="636600"/>
            </a:xfrm>
            <a:prstGeom prst="ellipse">
              <a:avLst/>
            </a:prstGeom>
            <a:solidFill>
              <a:srgbClr val="FFFFFF"/>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2" name="Google Shape;2592;p142"/>
            <p:cNvPicPr preferRelativeResize="0"/>
            <p:nvPr/>
          </p:nvPicPr>
          <p:blipFill>
            <a:blip r:embed="rId6">
              <a:alphaModFix/>
            </a:blip>
            <a:stretch>
              <a:fillRect/>
            </a:stretch>
          </p:blipFill>
          <p:spPr>
            <a:xfrm>
              <a:off x="8463972" y="4343837"/>
              <a:ext cx="437750" cy="437725"/>
            </a:xfrm>
            <a:prstGeom prst="rect">
              <a:avLst/>
            </a:prstGeom>
            <a:noFill/>
            <a:ln>
              <a:noFill/>
            </a:ln>
          </p:spPr>
        </p:pic>
      </p:grpSp>
      <p:sp>
        <p:nvSpPr>
          <p:cNvPr id="2593" name="Google Shape;2593;p142"/>
          <p:cNvSpPr/>
          <p:nvPr/>
        </p:nvSpPr>
        <p:spPr>
          <a:xfrm>
            <a:off x="3248125" y="2186300"/>
            <a:ext cx="1456500" cy="13587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42"/>
          <p:cNvSpPr txBox="1"/>
          <p:nvPr/>
        </p:nvSpPr>
        <p:spPr>
          <a:xfrm>
            <a:off x="3248025" y="1941797"/>
            <a:ext cx="14565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100">
                <a:latin typeface="Roboto"/>
                <a:ea typeface="Roboto"/>
                <a:cs typeface="Roboto"/>
                <a:sym typeface="Roboto"/>
              </a:rPr>
              <a:t>Gateway Subnet</a:t>
            </a:r>
            <a:endParaRPr b="1" sz="1100">
              <a:latin typeface="Roboto"/>
              <a:ea typeface="Roboto"/>
              <a:cs typeface="Roboto"/>
              <a:sym typeface="Roboto"/>
            </a:endParaRPr>
          </a:p>
        </p:txBody>
      </p:sp>
      <p:pic>
        <p:nvPicPr>
          <p:cNvPr id="2595" name="Google Shape;2595;p142"/>
          <p:cNvPicPr preferRelativeResize="0"/>
          <p:nvPr/>
        </p:nvPicPr>
        <p:blipFill>
          <a:blip r:embed="rId5">
            <a:alphaModFix/>
          </a:blip>
          <a:stretch>
            <a:fillRect/>
          </a:stretch>
        </p:blipFill>
        <p:spPr>
          <a:xfrm>
            <a:off x="3692800" y="2630950"/>
            <a:ext cx="536175" cy="538601"/>
          </a:xfrm>
          <a:prstGeom prst="rect">
            <a:avLst/>
          </a:prstGeom>
          <a:noFill/>
          <a:ln>
            <a:noFill/>
          </a:ln>
        </p:spPr>
      </p:pic>
      <p:sp>
        <p:nvSpPr>
          <p:cNvPr id="2596" name="Google Shape;2596;p142"/>
          <p:cNvSpPr txBox="1"/>
          <p:nvPr/>
        </p:nvSpPr>
        <p:spPr>
          <a:xfrm>
            <a:off x="3307625" y="3240400"/>
            <a:ext cx="13146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VPN Gateway</a:t>
            </a:r>
            <a:endParaRPr sz="1100">
              <a:latin typeface="Roboto"/>
              <a:ea typeface="Roboto"/>
              <a:cs typeface="Roboto"/>
              <a:sym typeface="Roboto"/>
            </a:endParaRPr>
          </a:p>
        </p:txBody>
      </p:sp>
      <p:sp>
        <p:nvSpPr>
          <p:cNvPr id="2597" name="Google Shape;2597;p142"/>
          <p:cNvSpPr txBox="1"/>
          <p:nvPr/>
        </p:nvSpPr>
        <p:spPr>
          <a:xfrm>
            <a:off x="1889300" y="3240400"/>
            <a:ext cx="6984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Gateway</a:t>
            </a:r>
            <a:endParaRPr sz="1100">
              <a:latin typeface="Roboto"/>
              <a:ea typeface="Roboto"/>
              <a:cs typeface="Roboto"/>
              <a:sym typeface="Roboto"/>
            </a:endParaRPr>
          </a:p>
        </p:txBody>
      </p:sp>
      <p:cxnSp>
        <p:nvCxnSpPr>
          <p:cNvPr id="2598" name="Google Shape;2598;p142"/>
          <p:cNvCxnSpPr>
            <a:endCxn id="2595" idx="1"/>
          </p:cNvCxnSpPr>
          <p:nvPr/>
        </p:nvCxnSpPr>
        <p:spPr>
          <a:xfrm flipH="1" rot="10800000">
            <a:off x="2482900" y="2900250"/>
            <a:ext cx="1209900" cy="4800"/>
          </a:xfrm>
          <a:prstGeom prst="straightConnector1">
            <a:avLst/>
          </a:prstGeom>
          <a:noFill/>
          <a:ln cap="flat" cmpd="sng" w="19050">
            <a:solidFill>
              <a:srgbClr val="000000"/>
            </a:solidFill>
            <a:prstDash val="solid"/>
            <a:round/>
            <a:headEnd len="med" w="med" type="triangle"/>
            <a:tailEnd len="med" w="med" type="triangle"/>
          </a:ln>
        </p:spPr>
      </p:cxnSp>
      <p:sp>
        <p:nvSpPr>
          <p:cNvPr id="2599" name="Google Shape;2599;p142"/>
          <p:cNvSpPr/>
          <p:nvPr/>
        </p:nvSpPr>
        <p:spPr>
          <a:xfrm>
            <a:off x="5000725" y="1877275"/>
            <a:ext cx="2274900" cy="22065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42"/>
          <p:cNvSpPr txBox="1"/>
          <p:nvPr/>
        </p:nvSpPr>
        <p:spPr>
          <a:xfrm>
            <a:off x="6394575" y="1971250"/>
            <a:ext cx="698400" cy="2703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1000"/>
              </a:spcAft>
              <a:buNone/>
            </a:pPr>
            <a:r>
              <a:rPr lang="en" sz="1100">
                <a:latin typeface="Roboto"/>
                <a:ea typeface="Roboto"/>
                <a:cs typeface="Roboto"/>
                <a:sym typeface="Roboto"/>
              </a:rPr>
              <a:t>Virtual Machines</a:t>
            </a:r>
            <a:endParaRPr sz="1100">
              <a:latin typeface="Roboto"/>
              <a:ea typeface="Roboto"/>
              <a:cs typeface="Roboto"/>
              <a:sym typeface="Roboto"/>
            </a:endParaRPr>
          </a:p>
        </p:txBody>
      </p:sp>
      <p:pic>
        <p:nvPicPr>
          <p:cNvPr id="2601" name="Google Shape;2601;p142"/>
          <p:cNvPicPr preferRelativeResize="0"/>
          <p:nvPr/>
        </p:nvPicPr>
        <p:blipFill>
          <a:blip r:embed="rId5">
            <a:alphaModFix/>
          </a:blip>
          <a:stretch>
            <a:fillRect/>
          </a:stretch>
        </p:blipFill>
        <p:spPr>
          <a:xfrm>
            <a:off x="5226075" y="2674050"/>
            <a:ext cx="536175" cy="538601"/>
          </a:xfrm>
          <a:prstGeom prst="rect">
            <a:avLst/>
          </a:prstGeom>
          <a:noFill/>
          <a:ln>
            <a:noFill/>
          </a:ln>
        </p:spPr>
      </p:pic>
      <p:cxnSp>
        <p:nvCxnSpPr>
          <p:cNvPr id="2602" name="Google Shape;2602;p142"/>
          <p:cNvCxnSpPr/>
          <p:nvPr/>
        </p:nvCxnSpPr>
        <p:spPr>
          <a:xfrm>
            <a:off x="4225875" y="2905200"/>
            <a:ext cx="1000200" cy="0"/>
          </a:xfrm>
          <a:prstGeom prst="straightConnector1">
            <a:avLst/>
          </a:prstGeom>
          <a:noFill/>
          <a:ln cap="flat" cmpd="sng" w="19050">
            <a:solidFill>
              <a:srgbClr val="000000"/>
            </a:solidFill>
            <a:prstDash val="solid"/>
            <a:round/>
            <a:headEnd len="med" w="med" type="none"/>
            <a:tailEnd len="med" w="med" type="triangle"/>
          </a:ln>
        </p:spPr>
      </p:cxnSp>
      <p:grpSp>
        <p:nvGrpSpPr>
          <p:cNvPr id="2603" name="Google Shape;2603;p142"/>
          <p:cNvGrpSpPr/>
          <p:nvPr/>
        </p:nvGrpSpPr>
        <p:grpSpPr>
          <a:xfrm>
            <a:off x="6439631" y="2301699"/>
            <a:ext cx="586644" cy="511353"/>
            <a:chOff x="3740974" y="1629800"/>
            <a:chExt cx="1368426" cy="1192800"/>
          </a:xfrm>
        </p:grpSpPr>
        <p:pic>
          <p:nvPicPr>
            <p:cNvPr id="2604" name="Google Shape;2604;p142"/>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605" name="Google Shape;2605;p142"/>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606" name="Google Shape;2606;p142"/>
          <p:cNvGrpSpPr/>
          <p:nvPr/>
        </p:nvGrpSpPr>
        <p:grpSpPr>
          <a:xfrm>
            <a:off x="6439631" y="2873199"/>
            <a:ext cx="586644" cy="511353"/>
            <a:chOff x="3740974" y="1629800"/>
            <a:chExt cx="1368426" cy="1192800"/>
          </a:xfrm>
        </p:grpSpPr>
        <p:pic>
          <p:nvPicPr>
            <p:cNvPr id="2607" name="Google Shape;2607;p142"/>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608" name="Google Shape;2608;p142"/>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609" name="Google Shape;2609;p142"/>
          <p:cNvGrpSpPr/>
          <p:nvPr/>
        </p:nvGrpSpPr>
        <p:grpSpPr>
          <a:xfrm>
            <a:off x="6439631" y="3463749"/>
            <a:ext cx="586644" cy="511353"/>
            <a:chOff x="3740974" y="1629800"/>
            <a:chExt cx="1368426" cy="1192800"/>
          </a:xfrm>
        </p:grpSpPr>
        <p:pic>
          <p:nvPicPr>
            <p:cNvPr id="2610" name="Google Shape;2610;p142"/>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611" name="Google Shape;2611;p142"/>
            <p:cNvPicPr preferRelativeResize="0"/>
            <p:nvPr/>
          </p:nvPicPr>
          <p:blipFill>
            <a:blip r:embed="rId4">
              <a:alphaModFix/>
            </a:blip>
            <a:stretch>
              <a:fillRect/>
            </a:stretch>
          </p:blipFill>
          <p:spPr>
            <a:xfrm>
              <a:off x="4138574" y="1883925"/>
              <a:ext cx="573225" cy="465175"/>
            </a:xfrm>
            <a:prstGeom prst="rect">
              <a:avLst/>
            </a:prstGeom>
            <a:noFill/>
            <a:ln>
              <a:noFill/>
            </a:ln>
          </p:spPr>
        </p:pic>
      </p:grpSp>
      <p:cxnSp>
        <p:nvCxnSpPr>
          <p:cNvPr id="2612" name="Google Shape;2612;p142"/>
          <p:cNvCxnSpPr>
            <a:endCxn id="2607" idx="1"/>
          </p:cNvCxnSpPr>
          <p:nvPr/>
        </p:nvCxnSpPr>
        <p:spPr>
          <a:xfrm>
            <a:off x="5762231" y="2943475"/>
            <a:ext cx="677400" cy="185400"/>
          </a:xfrm>
          <a:prstGeom prst="straightConnector1">
            <a:avLst/>
          </a:prstGeom>
          <a:noFill/>
          <a:ln cap="flat" cmpd="sng" w="19050">
            <a:solidFill>
              <a:srgbClr val="000000"/>
            </a:solidFill>
            <a:prstDash val="solid"/>
            <a:round/>
            <a:headEnd len="med" w="med" type="none"/>
            <a:tailEnd len="med" w="med" type="triangle"/>
          </a:ln>
        </p:spPr>
      </p:cxnSp>
      <p:sp>
        <p:nvSpPr>
          <p:cNvPr id="2613" name="Google Shape;2613;p142"/>
          <p:cNvSpPr txBox="1"/>
          <p:nvPr/>
        </p:nvSpPr>
        <p:spPr>
          <a:xfrm>
            <a:off x="5000725" y="1648400"/>
            <a:ext cx="22749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Roboto"/>
                <a:ea typeface="Roboto"/>
                <a:cs typeface="Roboto"/>
                <a:sym typeface="Roboto"/>
              </a:rPr>
              <a:t>Web/App/DB Servers</a:t>
            </a:r>
            <a:endParaRPr b="1" sz="1100">
              <a:solidFill>
                <a:schemeClr val="dk1"/>
              </a:solidFill>
              <a:latin typeface="Roboto"/>
              <a:ea typeface="Roboto"/>
              <a:cs typeface="Roboto"/>
              <a:sym typeface="Roboto"/>
            </a:endParaRPr>
          </a:p>
          <a:p>
            <a:pPr indent="0" lvl="0" marL="0" rtl="0" algn="ctr">
              <a:spcBef>
                <a:spcPts val="1000"/>
              </a:spcBef>
              <a:spcAft>
                <a:spcPts val="1000"/>
              </a:spcAft>
              <a:buNone/>
            </a:pPr>
            <a:r>
              <a:t/>
            </a:r>
            <a:endParaRPr b="1" sz="1100">
              <a:latin typeface="Roboto"/>
              <a:ea typeface="Roboto"/>
              <a:cs typeface="Roboto"/>
              <a:sym typeface="Roboto"/>
            </a:endParaRPr>
          </a:p>
        </p:txBody>
      </p:sp>
      <p:cxnSp>
        <p:nvCxnSpPr>
          <p:cNvPr id="2614" name="Google Shape;2614;p142"/>
          <p:cNvCxnSpPr>
            <a:stCxn id="2601" idx="3"/>
            <a:endCxn id="2604" idx="1"/>
          </p:cNvCxnSpPr>
          <p:nvPr/>
        </p:nvCxnSpPr>
        <p:spPr>
          <a:xfrm flipH="1" rot="10800000">
            <a:off x="5762249" y="2557250"/>
            <a:ext cx="677400" cy="386100"/>
          </a:xfrm>
          <a:prstGeom prst="straightConnector1">
            <a:avLst/>
          </a:prstGeom>
          <a:noFill/>
          <a:ln cap="flat" cmpd="sng" w="19050">
            <a:solidFill>
              <a:srgbClr val="000000"/>
            </a:solidFill>
            <a:prstDash val="solid"/>
            <a:round/>
            <a:headEnd len="med" w="med" type="none"/>
            <a:tailEnd len="med" w="med" type="triangle"/>
          </a:ln>
        </p:spPr>
      </p:cxnSp>
      <p:cxnSp>
        <p:nvCxnSpPr>
          <p:cNvPr id="2615" name="Google Shape;2615;p142"/>
          <p:cNvCxnSpPr>
            <a:stCxn id="2601" idx="3"/>
            <a:endCxn id="2610" idx="1"/>
          </p:cNvCxnSpPr>
          <p:nvPr/>
        </p:nvCxnSpPr>
        <p:spPr>
          <a:xfrm>
            <a:off x="5762249" y="2943350"/>
            <a:ext cx="677400" cy="776100"/>
          </a:xfrm>
          <a:prstGeom prst="straightConnector1">
            <a:avLst/>
          </a:prstGeom>
          <a:noFill/>
          <a:ln cap="flat" cmpd="sng" w="19050">
            <a:solidFill>
              <a:srgbClr val="000000"/>
            </a:solidFill>
            <a:prstDash val="solid"/>
            <a:round/>
            <a:headEnd len="med" w="med" type="none"/>
            <a:tailEnd len="med" w="med" type="triangle"/>
          </a:ln>
        </p:spPr>
      </p:cxnSp>
      <p:sp>
        <p:nvSpPr>
          <p:cNvPr id="2616" name="Google Shape;2616;p142"/>
          <p:cNvSpPr/>
          <p:nvPr/>
        </p:nvSpPr>
        <p:spPr>
          <a:xfrm>
            <a:off x="3248125" y="3746688"/>
            <a:ext cx="1456500" cy="10404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42"/>
          <p:cNvSpPr txBox="1"/>
          <p:nvPr/>
        </p:nvSpPr>
        <p:spPr>
          <a:xfrm>
            <a:off x="3248025" y="4516835"/>
            <a:ext cx="14565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Jump Box</a:t>
            </a:r>
            <a:endParaRPr sz="1100">
              <a:latin typeface="Roboto"/>
              <a:ea typeface="Roboto"/>
              <a:cs typeface="Roboto"/>
              <a:sym typeface="Roboto"/>
            </a:endParaRPr>
          </a:p>
        </p:txBody>
      </p:sp>
      <p:grpSp>
        <p:nvGrpSpPr>
          <p:cNvPr id="2618" name="Google Shape;2618;p142"/>
          <p:cNvGrpSpPr/>
          <p:nvPr/>
        </p:nvGrpSpPr>
        <p:grpSpPr>
          <a:xfrm>
            <a:off x="3683056" y="3907686"/>
            <a:ext cx="586644" cy="511353"/>
            <a:chOff x="3740974" y="1629800"/>
            <a:chExt cx="1368426" cy="1192800"/>
          </a:xfrm>
        </p:grpSpPr>
        <p:pic>
          <p:nvPicPr>
            <p:cNvPr id="2619" name="Google Shape;2619;p142"/>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620" name="Google Shape;2620;p142"/>
            <p:cNvPicPr preferRelativeResize="0"/>
            <p:nvPr/>
          </p:nvPicPr>
          <p:blipFill>
            <a:blip r:embed="rId4">
              <a:alphaModFix/>
            </a:blip>
            <a:stretch>
              <a:fillRect/>
            </a:stretch>
          </p:blipFill>
          <p:spPr>
            <a:xfrm>
              <a:off x="4138574" y="1883925"/>
              <a:ext cx="573225" cy="465175"/>
            </a:xfrm>
            <a:prstGeom prst="rect">
              <a:avLst/>
            </a:prstGeom>
            <a:noFill/>
            <a:ln>
              <a:noFill/>
            </a:ln>
          </p:spPr>
        </p:pic>
      </p:grpSp>
      <p:cxnSp>
        <p:nvCxnSpPr>
          <p:cNvPr id="2621" name="Google Shape;2621;p142"/>
          <p:cNvCxnSpPr/>
          <p:nvPr/>
        </p:nvCxnSpPr>
        <p:spPr>
          <a:xfrm>
            <a:off x="3960888" y="3534413"/>
            <a:ext cx="0" cy="376800"/>
          </a:xfrm>
          <a:prstGeom prst="straightConnector1">
            <a:avLst/>
          </a:prstGeom>
          <a:noFill/>
          <a:ln cap="flat" cmpd="sng" w="19050">
            <a:solidFill>
              <a:srgbClr val="000000"/>
            </a:solidFill>
            <a:prstDash val="solid"/>
            <a:round/>
            <a:headEnd len="med" w="med" type="none"/>
            <a:tailEnd len="med" w="med" type="triangle"/>
          </a:ln>
        </p:spPr>
      </p:cxnSp>
      <p:grpSp>
        <p:nvGrpSpPr>
          <p:cNvPr id="2622" name="Google Shape;2622;p142"/>
          <p:cNvGrpSpPr/>
          <p:nvPr/>
        </p:nvGrpSpPr>
        <p:grpSpPr>
          <a:xfrm>
            <a:off x="3709681" y="1335440"/>
            <a:ext cx="533372" cy="533480"/>
            <a:chOff x="457200" y="1378813"/>
            <a:chExt cx="695400" cy="695450"/>
          </a:xfrm>
        </p:grpSpPr>
        <p:sp>
          <p:nvSpPr>
            <p:cNvPr id="2623" name="Google Shape;2623;p142"/>
            <p:cNvSpPr/>
            <p:nvPr/>
          </p:nvSpPr>
          <p:spPr>
            <a:xfrm>
              <a:off x="457200" y="1378813"/>
              <a:ext cx="695400" cy="621300"/>
            </a:xfrm>
            <a:prstGeom prst="roundRect">
              <a:avLst>
                <a:gd fmla="val 16667" name="adj"/>
              </a:avLst>
            </a:prstGeom>
            <a:solidFill>
              <a:srgbClr val="48D3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24" name="Google Shape;2624;p142"/>
            <p:cNvSpPr/>
            <p:nvPr/>
          </p:nvSpPr>
          <p:spPr>
            <a:xfrm rot="10800000">
              <a:off x="634726" y="1885638"/>
              <a:ext cx="340325" cy="188625"/>
            </a:xfrm>
            <a:prstGeom prst="flowChartExtract">
              <a:avLst/>
            </a:prstGeom>
            <a:solidFill>
              <a:srgbClr val="48D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625" name="Google Shape;2625;p142"/>
          <p:cNvGrpSpPr/>
          <p:nvPr/>
        </p:nvGrpSpPr>
        <p:grpSpPr>
          <a:xfrm>
            <a:off x="7275472" y="1375930"/>
            <a:ext cx="636038" cy="636038"/>
            <a:chOff x="7909700" y="1375375"/>
            <a:chExt cx="816900" cy="816900"/>
          </a:xfrm>
        </p:grpSpPr>
        <p:sp>
          <p:nvSpPr>
            <p:cNvPr id="2626" name="Google Shape;2626;p142"/>
            <p:cNvSpPr/>
            <p:nvPr/>
          </p:nvSpPr>
          <p:spPr>
            <a:xfrm>
              <a:off x="7909700" y="1375375"/>
              <a:ext cx="816900" cy="816900"/>
            </a:xfrm>
            <a:prstGeom prst="ellipse">
              <a:avLst/>
            </a:prstGeom>
            <a:solidFill>
              <a:srgbClr val="FFFFFF"/>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7" name="Google Shape;2627;p142"/>
            <p:cNvPicPr preferRelativeResize="0"/>
            <p:nvPr/>
          </p:nvPicPr>
          <p:blipFill>
            <a:blip r:embed="rId7">
              <a:alphaModFix/>
            </a:blip>
            <a:stretch>
              <a:fillRect/>
            </a:stretch>
          </p:blipFill>
          <p:spPr>
            <a:xfrm>
              <a:off x="8042187" y="1507863"/>
              <a:ext cx="551924" cy="551924"/>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9A9"/>
        </a:solidFill>
      </p:bgPr>
    </p:bg>
    <p:spTree>
      <p:nvGrpSpPr>
        <p:cNvPr id="2631" name="Shape 2631"/>
        <p:cNvGrpSpPr/>
        <p:nvPr/>
      </p:nvGrpSpPr>
      <p:grpSpPr>
        <a:xfrm>
          <a:off x="0" y="0"/>
          <a:ext cx="0" cy="0"/>
          <a:chOff x="0" y="0"/>
          <a:chExt cx="0" cy="0"/>
        </a:xfrm>
      </p:grpSpPr>
      <p:sp>
        <p:nvSpPr>
          <p:cNvPr id="2632" name="Google Shape;2632;p143"/>
          <p:cNvSpPr/>
          <p:nvPr/>
        </p:nvSpPr>
        <p:spPr>
          <a:xfrm>
            <a:off x="249625" y="4836525"/>
            <a:ext cx="8759400" cy="185400"/>
          </a:xfrm>
          <a:prstGeom prst="rect">
            <a:avLst/>
          </a:prstGeom>
          <a:solidFill>
            <a:srgbClr val="F9C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43"/>
          <p:cNvSpPr/>
          <p:nvPr/>
        </p:nvSpPr>
        <p:spPr>
          <a:xfrm>
            <a:off x="3044775" y="1565575"/>
            <a:ext cx="4581000" cy="3319200"/>
          </a:xfrm>
          <a:prstGeom prst="rect">
            <a:avLst/>
          </a:prstGeom>
          <a:solidFill>
            <a:srgbClr val="FCE4D2">
              <a:alpha val="48600"/>
            </a:srgbClr>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43"/>
          <p:cNvSpPr/>
          <p:nvPr/>
        </p:nvSpPr>
        <p:spPr>
          <a:xfrm>
            <a:off x="3137725" y="3620200"/>
            <a:ext cx="1677300" cy="1323600"/>
          </a:xfrm>
          <a:prstGeom prst="roundRect">
            <a:avLst>
              <a:gd fmla="val 3923" name="adj"/>
            </a:avLst>
          </a:prstGeom>
          <a:solidFill>
            <a:srgbClr val="DAF6F9"/>
          </a:solidFill>
          <a:ln cap="flat" cmpd="sng" w="38100">
            <a:solidFill>
              <a:srgbClr val="48D3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Virtual Private Networks </a:t>
            </a:r>
            <a:endParaRPr/>
          </a:p>
        </p:txBody>
      </p:sp>
      <p:sp>
        <p:nvSpPr>
          <p:cNvPr id="2636" name="Google Shape;2636;p143"/>
          <p:cNvSpPr txBox="1"/>
          <p:nvPr>
            <p:ph idx="1" type="subTitle"/>
          </p:nvPr>
        </p:nvSpPr>
        <p:spPr>
          <a:xfrm>
            <a:off x="0" y="675975"/>
            <a:ext cx="9144000" cy="364800"/>
          </a:xfrm>
          <a:prstGeom prst="rect">
            <a:avLst/>
          </a:prstGeom>
        </p:spPr>
        <p:txBody>
          <a:bodyPr anchorCtr="0" anchor="t" bIns="91425" lIns="457200" spcFirstLastPara="1" rIns="365750" wrap="square" tIns="45700">
            <a:noAutofit/>
          </a:bodyPr>
          <a:lstStyle/>
          <a:p>
            <a:pPr indent="0" lvl="0" marL="0" rtl="0" algn="l">
              <a:spcBef>
                <a:spcPts val="0"/>
              </a:spcBef>
              <a:spcAft>
                <a:spcPts val="0"/>
              </a:spcAft>
              <a:buNone/>
            </a:pPr>
            <a:r>
              <a:rPr lang="en"/>
              <a:t>Many companies use VPNs to allow remote workers access to computers and servers that would otherwise only be accessible from the local network.</a:t>
            </a:r>
            <a:endParaRPr/>
          </a:p>
        </p:txBody>
      </p:sp>
      <p:sp>
        <p:nvSpPr>
          <p:cNvPr id="2637" name="Google Shape;2637;p143"/>
          <p:cNvSpPr/>
          <p:nvPr/>
        </p:nvSpPr>
        <p:spPr>
          <a:xfrm>
            <a:off x="1171675" y="2033946"/>
            <a:ext cx="1456500" cy="18975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143"/>
          <p:cNvGrpSpPr/>
          <p:nvPr/>
        </p:nvGrpSpPr>
        <p:grpSpPr>
          <a:xfrm>
            <a:off x="7275472" y="1375930"/>
            <a:ext cx="636038" cy="636038"/>
            <a:chOff x="7909700" y="1375375"/>
            <a:chExt cx="816900" cy="816900"/>
          </a:xfrm>
        </p:grpSpPr>
        <p:sp>
          <p:nvSpPr>
            <p:cNvPr id="2639" name="Google Shape;2639;p143"/>
            <p:cNvSpPr/>
            <p:nvPr/>
          </p:nvSpPr>
          <p:spPr>
            <a:xfrm>
              <a:off x="7909700" y="1375375"/>
              <a:ext cx="816900" cy="816900"/>
            </a:xfrm>
            <a:prstGeom prst="ellipse">
              <a:avLst/>
            </a:prstGeom>
            <a:solidFill>
              <a:srgbClr val="FFFFFF"/>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0" name="Google Shape;2640;p143"/>
            <p:cNvPicPr preferRelativeResize="0"/>
            <p:nvPr/>
          </p:nvPicPr>
          <p:blipFill>
            <a:blip r:embed="rId3">
              <a:alphaModFix/>
            </a:blip>
            <a:stretch>
              <a:fillRect/>
            </a:stretch>
          </p:blipFill>
          <p:spPr>
            <a:xfrm>
              <a:off x="8042187" y="1507863"/>
              <a:ext cx="551924" cy="551924"/>
            </a:xfrm>
            <a:prstGeom prst="rect">
              <a:avLst/>
            </a:prstGeom>
            <a:noFill/>
            <a:ln>
              <a:noFill/>
            </a:ln>
          </p:spPr>
        </p:pic>
      </p:grpSp>
      <p:grpSp>
        <p:nvGrpSpPr>
          <p:cNvPr id="2641" name="Google Shape;2641;p143"/>
          <p:cNvGrpSpPr/>
          <p:nvPr/>
        </p:nvGrpSpPr>
        <p:grpSpPr>
          <a:xfrm>
            <a:off x="1302668" y="2125324"/>
            <a:ext cx="586644" cy="511353"/>
            <a:chOff x="3740974" y="1629800"/>
            <a:chExt cx="1368426" cy="1192800"/>
          </a:xfrm>
        </p:grpSpPr>
        <p:pic>
          <p:nvPicPr>
            <p:cNvPr id="2642" name="Google Shape;2642;p143"/>
            <p:cNvPicPr preferRelativeResize="0"/>
            <p:nvPr/>
          </p:nvPicPr>
          <p:blipFill>
            <a:blip r:embed="rId4">
              <a:alphaModFix/>
            </a:blip>
            <a:stretch>
              <a:fillRect/>
            </a:stretch>
          </p:blipFill>
          <p:spPr>
            <a:xfrm>
              <a:off x="3740974" y="1629800"/>
              <a:ext cx="1368426" cy="1192800"/>
            </a:xfrm>
            <a:prstGeom prst="rect">
              <a:avLst/>
            </a:prstGeom>
            <a:noFill/>
            <a:ln>
              <a:noFill/>
            </a:ln>
          </p:spPr>
        </p:pic>
        <p:pic>
          <p:nvPicPr>
            <p:cNvPr id="2643" name="Google Shape;2643;p143"/>
            <p:cNvPicPr preferRelativeResize="0"/>
            <p:nvPr/>
          </p:nvPicPr>
          <p:blipFill>
            <a:blip r:embed="rId5">
              <a:alphaModFix/>
            </a:blip>
            <a:stretch>
              <a:fillRect/>
            </a:stretch>
          </p:blipFill>
          <p:spPr>
            <a:xfrm>
              <a:off x="4138574" y="1883925"/>
              <a:ext cx="573225" cy="465175"/>
            </a:xfrm>
            <a:prstGeom prst="rect">
              <a:avLst/>
            </a:prstGeom>
            <a:noFill/>
            <a:ln>
              <a:noFill/>
            </a:ln>
          </p:spPr>
        </p:pic>
      </p:grpSp>
      <p:sp>
        <p:nvSpPr>
          <p:cNvPr id="2644" name="Google Shape;2644;p143"/>
          <p:cNvSpPr txBox="1"/>
          <p:nvPr/>
        </p:nvSpPr>
        <p:spPr>
          <a:xfrm>
            <a:off x="6155450" y="1375913"/>
            <a:ext cx="1155000" cy="1662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100">
                <a:latin typeface="Roboto"/>
                <a:ea typeface="Roboto"/>
                <a:cs typeface="Roboto"/>
                <a:sym typeface="Roboto"/>
              </a:rPr>
              <a:t>Azure</a:t>
            </a:r>
            <a:r>
              <a:rPr b="1" lang="en" sz="1100">
                <a:latin typeface="Roboto"/>
                <a:ea typeface="Roboto"/>
                <a:cs typeface="Roboto"/>
                <a:sym typeface="Roboto"/>
              </a:rPr>
              <a:t> Network</a:t>
            </a:r>
            <a:endParaRPr b="1" sz="1100">
              <a:latin typeface="Roboto"/>
              <a:ea typeface="Roboto"/>
              <a:cs typeface="Roboto"/>
              <a:sym typeface="Roboto"/>
            </a:endParaRPr>
          </a:p>
        </p:txBody>
      </p:sp>
      <p:sp>
        <p:nvSpPr>
          <p:cNvPr id="2645" name="Google Shape;2645;p143"/>
          <p:cNvSpPr txBox="1"/>
          <p:nvPr/>
        </p:nvSpPr>
        <p:spPr>
          <a:xfrm>
            <a:off x="6394575" y="4508025"/>
            <a:ext cx="929400" cy="3648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100">
                <a:latin typeface="Roboto"/>
                <a:ea typeface="Roboto"/>
                <a:cs typeface="Roboto"/>
                <a:sym typeface="Roboto"/>
              </a:rPr>
              <a:t>Virtual</a:t>
            </a:r>
            <a:br>
              <a:rPr b="1" lang="en" sz="1100">
                <a:latin typeface="Roboto"/>
                <a:ea typeface="Roboto"/>
                <a:cs typeface="Roboto"/>
                <a:sym typeface="Roboto"/>
              </a:rPr>
            </a:br>
            <a:r>
              <a:rPr b="1" lang="en" sz="1100">
                <a:latin typeface="Roboto"/>
                <a:ea typeface="Roboto"/>
                <a:cs typeface="Roboto"/>
                <a:sym typeface="Roboto"/>
              </a:rPr>
              <a:t>Network</a:t>
            </a:r>
            <a:br>
              <a:rPr b="1" lang="en" sz="1100">
                <a:latin typeface="Roboto"/>
                <a:ea typeface="Roboto"/>
                <a:cs typeface="Roboto"/>
                <a:sym typeface="Roboto"/>
              </a:rPr>
            </a:br>
            <a:endParaRPr b="1" sz="1100">
              <a:latin typeface="Roboto"/>
              <a:ea typeface="Roboto"/>
              <a:cs typeface="Roboto"/>
              <a:sym typeface="Roboto"/>
            </a:endParaRPr>
          </a:p>
        </p:txBody>
      </p:sp>
      <p:pic>
        <p:nvPicPr>
          <p:cNvPr id="2646" name="Google Shape;2646;p143"/>
          <p:cNvPicPr preferRelativeResize="0"/>
          <p:nvPr/>
        </p:nvPicPr>
        <p:blipFill>
          <a:blip r:embed="rId6">
            <a:alphaModFix/>
          </a:blip>
          <a:stretch>
            <a:fillRect/>
          </a:stretch>
        </p:blipFill>
        <p:spPr>
          <a:xfrm>
            <a:off x="1987825" y="2630950"/>
            <a:ext cx="536175" cy="538601"/>
          </a:xfrm>
          <a:prstGeom prst="rect">
            <a:avLst/>
          </a:prstGeom>
          <a:noFill/>
          <a:ln>
            <a:noFill/>
          </a:ln>
        </p:spPr>
      </p:pic>
      <p:sp>
        <p:nvSpPr>
          <p:cNvPr id="2647" name="Google Shape;2647;p143"/>
          <p:cNvSpPr txBox="1"/>
          <p:nvPr/>
        </p:nvSpPr>
        <p:spPr>
          <a:xfrm>
            <a:off x="1171675" y="1789397"/>
            <a:ext cx="14565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100">
                <a:solidFill>
                  <a:schemeClr val="dk1"/>
                </a:solidFill>
                <a:latin typeface="Roboto"/>
                <a:ea typeface="Roboto"/>
                <a:cs typeface="Roboto"/>
                <a:sym typeface="Roboto"/>
              </a:rPr>
              <a:t>On-Premises Network</a:t>
            </a:r>
            <a:endParaRPr b="1" sz="1100">
              <a:latin typeface="Roboto"/>
              <a:ea typeface="Roboto"/>
              <a:cs typeface="Roboto"/>
              <a:sym typeface="Roboto"/>
            </a:endParaRPr>
          </a:p>
        </p:txBody>
      </p:sp>
      <p:grpSp>
        <p:nvGrpSpPr>
          <p:cNvPr id="2648" name="Google Shape;2648;p143"/>
          <p:cNvGrpSpPr/>
          <p:nvPr/>
        </p:nvGrpSpPr>
        <p:grpSpPr>
          <a:xfrm>
            <a:off x="1302668" y="2696824"/>
            <a:ext cx="586644" cy="511353"/>
            <a:chOff x="3740974" y="1629800"/>
            <a:chExt cx="1368426" cy="1192800"/>
          </a:xfrm>
        </p:grpSpPr>
        <p:pic>
          <p:nvPicPr>
            <p:cNvPr id="2649" name="Google Shape;2649;p143"/>
            <p:cNvPicPr preferRelativeResize="0"/>
            <p:nvPr/>
          </p:nvPicPr>
          <p:blipFill>
            <a:blip r:embed="rId4">
              <a:alphaModFix/>
            </a:blip>
            <a:stretch>
              <a:fillRect/>
            </a:stretch>
          </p:blipFill>
          <p:spPr>
            <a:xfrm>
              <a:off x="3740974" y="1629800"/>
              <a:ext cx="1368426" cy="1192800"/>
            </a:xfrm>
            <a:prstGeom prst="rect">
              <a:avLst/>
            </a:prstGeom>
            <a:noFill/>
            <a:ln>
              <a:noFill/>
            </a:ln>
          </p:spPr>
        </p:pic>
        <p:pic>
          <p:nvPicPr>
            <p:cNvPr id="2650" name="Google Shape;2650;p143"/>
            <p:cNvPicPr preferRelativeResize="0"/>
            <p:nvPr/>
          </p:nvPicPr>
          <p:blipFill>
            <a:blip r:embed="rId5">
              <a:alphaModFix/>
            </a:blip>
            <a:stretch>
              <a:fillRect/>
            </a:stretch>
          </p:blipFill>
          <p:spPr>
            <a:xfrm>
              <a:off x="4138574" y="1883925"/>
              <a:ext cx="573225" cy="465175"/>
            </a:xfrm>
            <a:prstGeom prst="rect">
              <a:avLst/>
            </a:prstGeom>
            <a:noFill/>
            <a:ln>
              <a:noFill/>
            </a:ln>
          </p:spPr>
        </p:pic>
      </p:grpSp>
      <p:grpSp>
        <p:nvGrpSpPr>
          <p:cNvPr id="2651" name="Google Shape;2651;p143"/>
          <p:cNvGrpSpPr/>
          <p:nvPr/>
        </p:nvGrpSpPr>
        <p:grpSpPr>
          <a:xfrm>
            <a:off x="1302668" y="3287374"/>
            <a:ext cx="586644" cy="511353"/>
            <a:chOff x="3740974" y="1629800"/>
            <a:chExt cx="1368426" cy="1192800"/>
          </a:xfrm>
        </p:grpSpPr>
        <p:pic>
          <p:nvPicPr>
            <p:cNvPr id="2652" name="Google Shape;2652;p143"/>
            <p:cNvPicPr preferRelativeResize="0"/>
            <p:nvPr/>
          </p:nvPicPr>
          <p:blipFill>
            <a:blip r:embed="rId4">
              <a:alphaModFix/>
            </a:blip>
            <a:stretch>
              <a:fillRect/>
            </a:stretch>
          </p:blipFill>
          <p:spPr>
            <a:xfrm>
              <a:off x="3740974" y="1629800"/>
              <a:ext cx="1368426" cy="1192800"/>
            </a:xfrm>
            <a:prstGeom prst="rect">
              <a:avLst/>
            </a:prstGeom>
            <a:noFill/>
            <a:ln>
              <a:noFill/>
            </a:ln>
          </p:spPr>
        </p:pic>
        <p:pic>
          <p:nvPicPr>
            <p:cNvPr id="2653" name="Google Shape;2653;p143"/>
            <p:cNvPicPr preferRelativeResize="0"/>
            <p:nvPr/>
          </p:nvPicPr>
          <p:blipFill>
            <a:blip r:embed="rId5">
              <a:alphaModFix/>
            </a:blip>
            <a:stretch>
              <a:fillRect/>
            </a:stretch>
          </p:blipFill>
          <p:spPr>
            <a:xfrm>
              <a:off x="4138574" y="1883925"/>
              <a:ext cx="573225" cy="465175"/>
            </a:xfrm>
            <a:prstGeom prst="rect">
              <a:avLst/>
            </a:prstGeom>
            <a:noFill/>
            <a:ln>
              <a:noFill/>
            </a:ln>
          </p:spPr>
        </p:pic>
      </p:grpSp>
      <p:grpSp>
        <p:nvGrpSpPr>
          <p:cNvPr id="2654" name="Google Shape;2654;p143"/>
          <p:cNvGrpSpPr/>
          <p:nvPr/>
        </p:nvGrpSpPr>
        <p:grpSpPr>
          <a:xfrm>
            <a:off x="7275472" y="4373375"/>
            <a:ext cx="636600" cy="636600"/>
            <a:chOff x="8364547" y="4244400"/>
            <a:chExt cx="636600" cy="636600"/>
          </a:xfrm>
        </p:grpSpPr>
        <p:sp>
          <p:nvSpPr>
            <p:cNvPr id="2655" name="Google Shape;2655;p143"/>
            <p:cNvSpPr/>
            <p:nvPr/>
          </p:nvSpPr>
          <p:spPr>
            <a:xfrm>
              <a:off x="8364547" y="4244400"/>
              <a:ext cx="636600" cy="636600"/>
            </a:xfrm>
            <a:prstGeom prst="ellipse">
              <a:avLst/>
            </a:prstGeom>
            <a:solidFill>
              <a:srgbClr val="FFFFFF"/>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6" name="Google Shape;2656;p143"/>
            <p:cNvPicPr preferRelativeResize="0"/>
            <p:nvPr/>
          </p:nvPicPr>
          <p:blipFill>
            <a:blip r:embed="rId7">
              <a:alphaModFix/>
            </a:blip>
            <a:stretch>
              <a:fillRect/>
            </a:stretch>
          </p:blipFill>
          <p:spPr>
            <a:xfrm>
              <a:off x="8463972" y="4343837"/>
              <a:ext cx="437750" cy="437725"/>
            </a:xfrm>
            <a:prstGeom prst="rect">
              <a:avLst/>
            </a:prstGeom>
            <a:noFill/>
            <a:ln>
              <a:noFill/>
            </a:ln>
          </p:spPr>
        </p:pic>
      </p:grpSp>
      <p:sp>
        <p:nvSpPr>
          <p:cNvPr id="2657" name="Google Shape;2657;p143"/>
          <p:cNvSpPr/>
          <p:nvPr/>
        </p:nvSpPr>
        <p:spPr>
          <a:xfrm>
            <a:off x="3248125" y="2186300"/>
            <a:ext cx="1456500" cy="13587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43"/>
          <p:cNvSpPr txBox="1"/>
          <p:nvPr/>
        </p:nvSpPr>
        <p:spPr>
          <a:xfrm>
            <a:off x="3248025" y="1941797"/>
            <a:ext cx="14565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100">
                <a:latin typeface="Roboto"/>
                <a:ea typeface="Roboto"/>
                <a:cs typeface="Roboto"/>
                <a:sym typeface="Roboto"/>
              </a:rPr>
              <a:t>Gateway Subnet</a:t>
            </a:r>
            <a:endParaRPr b="1" sz="1100">
              <a:latin typeface="Roboto"/>
              <a:ea typeface="Roboto"/>
              <a:cs typeface="Roboto"/>
              <a:sym typeface="Roboto"/>
            </a:endParaRPr>
          </a:p>
        </p:txBody>
      </p:sp>
      <p:pic>
        <p:nvPicPr>
          <p:cNvPr id="2659" name="Google Shape;2659;p143"/>
          <p:cNvPicPr preferRelativeResize="0"/>
          <p:nvPr/>
        </p:nvPicPr>
        <p:blipFill>
          <a:blip r:embed="rId6">
            <a:alphaModFix/>
          </a:blip>
          <a:stretch>
            <a:fillRect/>
          </a:stretch>
        </p:blipFill>
        <p:spPr>
          <a:xfrm>
            <a:off x="3692800" y="2630950"/>
            <a:ext cx="536175" cy="538601"/>
          </a:xfrm>
          <a:prstGeom prst="rect">
            <a:avLst/>
          </a:prstGeom>
          <a:noFill/>
          <a:ln>
            <a:noFill/>
          </a:ln>
        </p:spPr>
      </p:pic>
      <p:sp>
        <p:nvSpPr>
          <p:cNvPr id="2660" name="Google Shape;2660;p143"/>
          <p:cNvSpPr txBox="1"/>
          <p:nvPr/>
        </p:nvSpPr>
        <p:spPr>
          <a:xfrm>
            <a:off x="3307625" y="3240400"/>
            <a:ext cx="13146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VPN Gateway</a:t>
            </a:r>
            <a:endParaRPr sz="1100">
              <a:latin typeface="Roboto"/>
              <a:ea typeface="Roboto"/>
              <a:cs typeface="Roboto"/>
              <a:sym typeface="Roboto"/>
            </a:endParaRPr>
          </a:p>
        </p:txBody>
      </p:sp>
      <p:sp>
        <p:nvSpPr>
          <p:cNvPr id="2661" name="Google Shape;2661;p143"/>
          <p:cNvSpPr txBox="1"/>
          <p:nvPr/>
        </p:nvSpPr>
        <p:spPr>
          <a:xfrm>
            <a:off x="1889300" y="3240400"/>
            <a:ext cx="698400" cy="244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Gateway</a:t>
            </a:r>
            <a:endParaRPr sz="1100">
              <a:latin typeface="Roboto"/>
              <a:ea typeface="Roboto"/>
              <a:cs typeface="Roboto"/>
              <a:sym typeface="Roboto"/>
            </a:endParaRPr>
          </a:p>
        </p:txBody>
      </p:sp>
      <p:cxnSp>
        <p:nvCxnSpPr>
          <p:cNvPr id="2662" name="Google Shape;2662;p143"/>
          <p:cNvCxnSpPr>
            <a:endCxn id="2659" idx="1"/>
          </p:cNvCxnSpPr>
          <p:nvPr/>
        </p:nvCxnSpPr>
        <p:spPr>
          <a:xfrm flipH="1" rot="10800000">
            <a:off x="2482900" y="2900250"/>
            <a:ext cx="1209900" cy="4800"/>
          </a:xfrm>
          <a:prstGeom prst="straightConnector1">
            <a:avLst/>
          </a:prstGeom>
          <a:noFill/>
          <a:ln cap="flat" cmpd="sng" w="19050">
            <a:solidFill>
              <a:srgbClr val="000000"/>
            </a:solidFill>
            <a:prstDash val="solid"/>
            <a:round/>
            <a:headEnd len="med" w="med" type="triangle"/>
            <a:tailEnd len="med" w="med" type="triangle"/>
          </a:ln>
        </p:spPr>
      </p:cxnSp>
      <p:sp>
        <p:nvSpPr>
          <p:cNvPr id="2663" name="Google Shape;2663;p143"/>
          <p:cNvSpPr/>
          <p:nvPr/>
        </p:nvSpPr>
        <p:spPr>
          <a:xfrm>
            <a:off x="5000725" y="1877275"/>
            <a:ext cx="2274900" cy="22065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43"/>
          <p:cNvSpPr txBox="1"/>
          <p:nvPr/>
        </p:nvSpPr>
        <p:spPr>
          <a:xfrm>
            <a:off x="6394575" y="1971250"/>
            <a:ext cx="698400" cy="2703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1000"/>
              </a:spcAft>
              <a:buNone/>
            </a:pPr>
            <a:r>
              <a:rPr lang="en" sz="1100">
                <a:latin typeface="Roboto"/>
                <a:ea typeface="Roboto"/>
                <a:cs typeface="Roboto"/>
                <a:sym typeface="Roboto"/>
              </a:rPr>
              <a:t>Virtual Machines</a:t>
            </a:r>
            <a:endParaRPr sz="1100">
              <a:latin typeface="Roboto"/>
              <a:ea typeface="Roboto"/>
              <a:cs typeface="Roboto"/>
              <a:sym typeface="Roboto"/>
            </a:endParaRPr>
          </a:p>
        </p:txBody>
      </p:sp>
      <p:pic>
        <p:nvPicPr>
          <p:cNvPr id="2665" name="Google Shape;2665;p143"/>
          <p:cNvPicPr preferRelativeResize="0"/>
          <p:nvPr/>
        </p:nvPicPr>
        <p:blipFill>
          <a:blip r:embed="rId6">
            <a:alphaModFix/>
          </a:blip>
          <a:stretch>
            <a:fillRect/>
          </a:stretch>
        </p:blipFill>
        <p:spPr>
          <a:xfrm>
            <a:off x="5226075" y="2674050"/>
            <a:ext cx="536175" cy="538601"/>
          </a:xfrm>
          <a:prstGeom prst="rect">
            <a:avLst/>
          </a:prstGeom>
          <a:noFill/>
          <a:ln>
            <a:noFill/>
          </a:ln>
        </p:spPr>
      </p:pic>
      <p:cxnSp>
        <p:nvCxnSpPr>
          <p:cNvPr id="2666" name="Google Shape;2666;p143"/>
          <p:cNvCxnSpPr/>
          <p:nvPr/>
        </p:nvCxnSpPr>
        <p:spPr>
          <a:xfrm>
            <a:off x="4225875" y="2905200"/>
            <a:ext cx="1000200" cy="0"/>
          </a:xfrm>
          <a:prstGeom prst="straightConnector1">
            <a:avLst/>
          </a:prstGeom>
          <a:noFill/>
          <a:ln cap="flat" cmpd="sng" w="19050">
            <a:solidFill>
              <a:srgbClr val="000000"/>
            </a:solidFill>
            <a:prstDash val="solid"/>
            <a:round/>
            <a:headEnd len="med" w="med" type="none"/>
            <a:tailEnd len="med" w="med" type="triangle"/>
          </a:ln>
        </p:spPr>
      </p:cxnSp>
      <p:grpSp>
        <p:nvGrpSpPr>
          <p:cNvPr id="2667" name="Google Shape;2667;p143"/>
          <p:cNvGrpSpPr/>
          <p:nvPr/>
        </p:nvGrpSpPr>
        <p:grpSpPr>
          <a:xfrm>
            <a:off x="6439631" y="2301699"/>
            <a:ext cx="586644" cy="511353"/>
            <a:chOff x="3740974" y="1629800"/>
            <a:chExt cx="1368426" cy="1192800"/>
          </a:xfrm>
        </p:grpSpPr>
        <p:pic>
          <p:nvPicPr>
            <p:cNvPr id="2668" name="Google Shape;2668;p143"/>
            <p:cNvPicPr preferRelativeResize="0"/>
            <p:nvPr/>
          </p:nvPicPr>
          <p:blipFill>
            <a:blip r:embed="rId4">
              <a:alphaModFix/>
            </a:blip>
            <a:stretch>
              <a:fillRect/>
            </a:stretch>
          </p:blipFill>
          <p:spPr>
            <a:xfrm>
              <a:off x="3740974" y="1629800"/>
              <a:ext cx="1368426" cy="1192800"/>
            </a:xfrm>
            <a:prstGeom prst="rect">
              <a:avLst/>
            </a:prstGeom>
            <a:noFill/>
            <a:ln>
              <a:noFill/>
            </a:ln>
          </p:spPr>
        </p:pic>
        <p:pic>
          <p:nvPicPr>
            <p:cNvPr id="2669" name="Google Shape;2669;p143"/>
            <p:cNvPicPr preferRelativeResize="0"/>
            <p:nvPr/>
          </p:nvPicPr>
          <p:blipFill>
            <a:blip r:embed="rId5">
              <a:alphaModFix/>
            </a:blip>
            <a:stretch>
              <a:fillRect/>
            </a:stretch>
          </p:blipFill>
          <p:spPr>
            <a:xfrm>
              <a:off x="4138574" y="1883925"/>
              <a:ext cx="573225" cy="465175"/>
            </a:xfrm>
            <a:prstGeom prst="rect">
              <a:avLst/>
            </a:prstGeom>
            <a:noFill/>
            <a:ln>
              <a:noFill/>
            </a:ln>
          </p:spPr>
        </p:pic>
      </p:grpSp>
      <p:grpSp>
        <p:nvGrpSpPr>
          <p:cNvPr id="2670" name="Google Shape;2670;p143"/>
          <p:cNvGrpSpPr/>
          <p:nvPr/>
        </p:nvGrpSpPr>
        <p:grpSpPr>
          <a:xfrm>
            <a:off x="6439631" y="2873199"/>
            <a:ext cx="586644" cy="511353"/>
            <a:chOff x="3740974" y="1629800"/>
            <a:chExt cx="1368426" cy="1192800"/>
          </a:xfrm>
        </p:grpSpPr>
        <p:pic>
          <p:nvPicPr>
            <p:cNvPr id="2671" name="Google Shape;2671;p143"/>
            <p:cNvPicPr preferRelativeResize="0"/>
            <p:nvPr/>
          </p:nvPicPr>
          <p:blipFill>
            <a:blip r:embed="rId4">
              <a:alphaModFix/>
            </a:blip>
            <a:stretch>
              <a:fillRect/>
            </a:stretch>
          </p:blipFill>
          <p:spPr>
            <a:xfrm>
              <a:off x="3740974" y="1629800"/>
              <a:ext cx="1368426" cy="1192800"/>
            </a:xfrm>
            <a:prstGeom prst="rect">
              <a:avLst/>
            </a:prstGeom>
            <a:noFill/>
            <a:ln>
              <a:noFill/>
            </a:ln>
          </p:spPr>
        </p:pic>
        <p:pic>
          <p:nvPicPr>
            <p:cNvPr id="2672" name="Google Shape;2672;p143"/>
            <p:cNvPicPr preferRelativeResize="0"/>
            <p:nvPr/>
          </p:nvPicPr>
          <p:blipFill>
            <a:blip r:embed="rId5">
              <a:alphaModFix/>
            </a:blip>
            <a:stretch>
              <a:fillRect/>
            </a:stretch>
          </p:blipFill>
          <p:spPr>
            <a:xfrm>
              <a:off x="4138574" y="1883925"/>
              <a:ext cx="573225" cy="465175"/>
            </a:xfrm>
            <a:prstGeom prst="rect">
              <a:avLst/>
            </a:prstGeom>
            <a:noFill/>
            <a:ln>
              <a:noFill/>
            </a:ln>
          </p:spPr>
        </p:pic>
      </p:grpSp>
      <p:grpSp>
        <p:nvGrpSpPr>
          <p:cNvPr id="2673" name="Google Shape;2673;p143"/>
          <p:cNvGrpSpPr/>
          <p:nvPr/>
        </p:nvGrpSpPr>
        <p:grpSpPr>
          <a:xfrm>
            <a:off x="6439631" y="3463749"/>
            <a:ext cx="586644" cy="511353"/>
            <a:chOff x="3740974" y="1629800"/>
            <a:chExt cx="1368426" cy="1192800"/>
          </a:xfrm>
        </p:grpSpPr>
        <p:pic>
          <p:nvPicPr>
            <p:cNvPr id="2674" name="Google Shape;2674;p143"/>
            <p:cNvPicPr preferRelativeResize="0"/>
            <p:nvPr/>
          </p:nvPicPr>
          <p:blipFill>
            <a:blip r:embed="rId4">
              <a:alphaModFix/>
            </a:blip>
            <a:stretch>
              <a:fillRect/>
            </a:stretch>
          </p:blipFill>
          <p:spPr>
            <a:xfrm>
              <a:off x="3740974" y="1629800"/>
              <a:ext cx="1368426" cy="1192800"/>
            </a:xfrm>
            <a:prstGeom prst="rect">
              <a:avLst/>
            </a:prstGeom>
            <a:noFill/>
            <a:ln>
              <a:noFill/>
            </a:ln>
          </p:spPr>
        </p:pic>
        <p:pic>
          <p:nvPicPr>
            <p:cNvPr id="2675" name="Google Shape;2675;p143"/>
            <p:cNvPicPr preferRelativeResize="0"/>
            <p:nvPr/>
          </p:nvPicPr>
          <p:blipFill>
            <a:blip r:embed="rId5">
              <a:alphaModFix/>
            </a:blip>
            <a:stretch>
              <a:fillRect/>
            </a:stretch>
          </p:blipFill>
          <p:spPr>
            <a:xfrm>
              <a:off x="4138574" y="1883925"/>
              <a:ext cx="573225" cy="465175"/>
            </a:xfrm>
            <a:prstGeom prst="rect">
              <a:avLst/>
            </a:prstGeom>
            <a:noFill/>
            <a:ln>
              <a:noFill/>
            </a:ln>
          </p:spPr>
        </p:pic>
      </p:grpSp>
      <p:cxnSp>
        <p:nvCxnSpPr>
          <p:cNvPr id="2676" name="Google Shape;2676;p143"/>
          <p:cNvCxnSpPr>
            <a:endCxn id="2671" idx="1"/>
          </p:cNvCxnSpPr>
          <p:nvPr/>
        </p:nvCxnSpPr>
        <p:spPr>
          <a:xfrm>
            <a:off x="5762231" y="2943475"/>
            <a:ext cx="677400" cy="185400"/>
          </a:xfrm>
          <a:prstGeom prst="straightConnector1">
            <a:avLst/>
          </a:prstGeom>
          <a:noFill/>
          <a:ln cap="flat" cmpd="sng" w="19050">
            <a:solidFill>
              <a:srgbClr val="000000"/>
            </a:solidFill>
            <a:prstDash val="solid"/>
            <a:round/>
            <a:headEnd len="med" w="med" type="none"/>
            <a:tailEnd len="med" w="med" type="triangle"/>
          </a:ln>
        </p:spPr>
      </p:cxnSp>
      <p:sp>
        <p:nvSpPr>
          <p:cNvPr id="2677" name="Google Shape;2677;p143"/>
          <p:cNvSpPr txBox="1"/>
          <p:nvPr/>
        </p:nvSpPr>
        <p:spPr>
          <a:xfrm>
            <a:off x="5000725" y="1648400"/>
            <a:ext cx="22749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100">
                <a:latin typeface="Roboto"/>
                <a:ea typeface="Roboto"/>
                <a:cs typeface="Roboto"/>
                <a:sym typeface="Roboto"/>
              </a:rPr>
              <a:t>Web/App/DB Servers</a:t>
            </a:r>
            <a:endParaRPr b="1" sz="1100">
              <a:latin typeface="Roboto"/>
              <a:ea typeface="Roboto"/>
              <a:cs typeface="Roboto"/>
              <a:sym typeface="Roboto"/>
            </a:endParaRPr>
          </a:p>
        </p:txBody>
      </p:sp>
      <p:cxnSp>
        <p:nvCxnSpPr>
          <p:cNvPr id="2678" name="Google Shape;2678;p143"/>
          <p:cNvCxnSpPr>
            <a:stCxn id="2665" idx="3"/>
            <a:endCxn id="2668" idx="1"/>
          </p:cNvCxnSpPr>
          <p:nvPr/>
        </p:nvCxnSpPr>
        <p:spPr>
          <a:xfrm flipH="1" rot="10800000">
            <a:off x="5762249" y="2557250"/>
            <a:ext cx="677400" cy="386100"/>
          </a:xfrm>
          <a:prstGeom prst="straightConnector1">
            <a:avLst/>
          </a:prstGeom>
          <a:noFill/>
          <a:ln cap="flat" cmpd="sng" w="19050">
            <a:solidFill>
              <a:srgbClr val="000000"/>
            </a:solidFill>
            <a:prstDash val="solid"/>
            <a:round/>
            <a:headEnd len="med" w="med" type="none"/>
            <a:tailEnd len="med" w="med" type="triangle"/>
          </a:ln>
        </p:spPr>
      </p:cxnSp>
      <p:cxnSp>
        <p:nvCxnSpPr>
          <p:cNvPr id="2679" name="Google Shape;2679;p143"/>
          <p:cNvCxnSpPr>
            <a:stCxn id="2665" idx="3"/>
            <a:endCxn id="2674" idx="1"/>
          </p:cNvCxnSpPr>
          <p:nvPr/>
        </p:nvCxnSpPr>
        <p:spPr>
          <a:xfrm>
            <a:off x="5762249" y="2943350"/>
            <a:ext cx="677400" cy="776100"/>
          </a:xfrm>
          <a:prstGeom prst="straightConnector1">
            <a:avLst/>
          </a:prstGeom>
          <a:noFill/>
          <a:ln cap="flat" cmpd="sng" w="19050">
            <a:solidFill>
              <a:srgbClr val="000000"/>
            </a:solidFill>
            <a:prstDash val="solid"/>
            <a:round/>
            <a:headEnd len="med" w="med" type="none"/>
            <a:tailEnd len="med" w="med" type="triangle"/>
          </a:ln>
        </p:spPr>
      </p:cxnSp>
      <p:sp>
        <p:nvSpPr>
          <p:cNvPr id="2680" name="Google Shape;2680;p143"/>
          <p:cNvSpPr/>
          <p:nvPr/>
        </p:nvSpPr>
        <p:spPr>
          <a:xfrm>
            <a:off x="3248125" y="3746688"/>
            <a:ext cx="1456500" cy="10404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43"/>
          <p:cNvSpPr txBox="1"/>
          <p:nvPr/>
        </p:nvSpPr>
        <p:spPr>
          <a:xfrm>
            <a:off x="3248025" y="4516835"/>
            <a:ext cx="14565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lang="en" sz="1100">
                <a:latin typeface="Roboto"/>
                <a:ea typeface="Roboto"/>
                <a:cs typeface="Roboto"/>
                <a:sym typeface="Roboto"/>
              </a:rPr>
              <a:t>Jump Box</a:t>
            </a:r>
            <a:endParaRPr sz="1100">
              <a:latin typeface="Roboto"/>
              <a:ea typeface="Roboto"/>
              <a:cs typeface="Roboto"/>
              <a:sym typeface="Roboto"/>
            </a:endParaRPr>
          </a:p>
        </p:txBody>
      </p:sp>
      <p:grpSp>
        <p:nvGrpSpPr>
          <p:cNvPr id="2682" name="Google Shape;2682;p143"/>
          <p:cNvGrpSpPr/>
          <p:nvPr/>
        </p:nvGrpSpPr>
        <p:grpSpPr>
          <a:xfrm>
            <a:off x="3683056" y="3907686"/>
            <a:ext cx="586644" cy="511353"/>
            <a:chOff x="3740974" y="1629800"/>
            <a:chExt cx="1368426" cy="1192800"/>
          </a:xfrm>
        </p:grpSpPr>
        <p:pic>
          <p:nvPicPr>
            <p:cNvPr id="2683" name="Google Shape;2683;p143"/>
            <p:cNvPicPr preferRelativeResize="0"/>
            <p:nvPr/>
          </p:nvPicPr>
          <p:blipFill>
            <a:blip r:embed="rId4">
              <a:alphaModFix/>
            </a:blip>
            <a:stretch>
              <a:fillRect/>
            </a:stretch>
          </p:blipFill>
          <p:spPr>
            <a:xfrm>
              <a:off x="3740974" y="1629800"/>
              <a:ext cx="1368426" cy="1192800"/>
            </a:xfrm>
            <a:prstGeom prst="rect">
              <a:avLst/>
            </a:prstGeom>
            <a:noFill/>
            <a:ln>
              <a:noFill/>
            </a:ln>
          </p:spPr>
        </p:pic>
        <p:pic>
          <p:nvPicPr>
            <p:cNvPr id="2684" name="Google Shape;2684;p143"/>
            <p:cNvPicPr preferRelativeResize="0"/>
            <p:nvPr/>
          </p:nvPicPr>
          <p:blipFill>
            <a:blip r:embed="rId5">
              <a:alphaModFix/>
            </a:blip>
            <a:stretch>
              <a:fillRect/>
            </a:stretch>
          </p:blipFill>
          <p:spPr>
            <a:xfrm>
              <a:off x="4138574" y="1883925"/>
              <a:ext cx="573225" cy="465175"/>
            </a:xfrm>
            <a:prstGeom prst="rect">
              <a:avLst/>
            </a:prstGeom>
            <a:noFill/>
            <a:ln>
              <a:noFill/>
            </a:ln>
          </p:spPr>
        </p:pic>
      </p:grpSp>
      <p:cxnSp>
        <p:nvCxnSpPr>
          <p:cNvPr id="2685" name="Google Shape;2685;p143"/>
          <p:cNvCxnSpPr/>
          <p:nvPr/>
        </p:nvCxnSpPr>
        <p:spPr>
          <a:xfrm>
            <a:off x="3960888" y="3534413"/>
            <a:ext cx="0" cy="376800"/>
          </a:xfrm>
          <a:prstGeom prst="straightConnector1">
            <a:avLst/>
          </a:prstGeom>
          <a:noFill/>
          <a:ln cap="flat" cmpd="sng" w="19050">
            <a:solidFill>
              <a:srgbClr val="000000"/>
            </a:solidFill>
            <a:prstDash val="solid"/>
            <a:round/>
            <a:headEnd len="med" w="med" type="none"/>
            <a:tailEnd len="med" w="med" type="triangle"/>
          </a:ln>
        </p:spPr>
      </p:cxnSp>
      <p:grpSp>
        <p:nvGrpSpPr>
          <p:cNvPr id="2686" name="Google Shape;2686;p143"/>
          <p:cNvGrpSpPr/>
          <p:nvPr/>
        </p:nvGrpSpPr>
        <p:grpSpPr>
          <a:xfrm>
            <a:off x="2482889" y="4083775"/>
            <a:ext cx="614175" cy="476599"/>
            <a:chOff x="457200" y="1378813"/>
            <a:chExt cx="800749" cy="621300"/>
          </a:xfrm>
        </p:grpSpPr>
        <p:sp>
          <p:nvSpPr>
            <p:cNvPr id="2687" name="Google Shape;2687;p143"/>
            <p:cNvSpPr/>
            <p:nvPr/>
          </p:nvSpPr>
          <p:spPr>
            <a:xfrm>
              <a:off x="457200" y="1378813"/>
              <a:ext cx="695400" cy="621300"/>
            </a:xfrm>
            <a:prstGeom prst="roundRect">
              <a:avLst>
                <a:gd fmla="val 16667" name="adj"/>
              </a:avLst>
            </a:prstGeom>
            <a:solidFill>
              <a:srgbClr val="48D3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688" name="Google Shape;2688;p143"/>
            <p:cNvSpPr/>
            <p:nvPr/>
          </p:nvSpPr>
          <p:spPr>
            <a:xfrm rot="5400000">
              <a:off x="993484" y="1595132"/>
              <a:ext cx="340281" cy="188650"/>
            </a:xfrm>
            <a:prstGeom prst="flowChartExtract">
              <a:avLst/>
            </a:prstGeom>
            <a:solidFill>
              <a:srgbClr val="48D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14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694" name="Google Shape;2694;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695" name="Google Shape;2695;p14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800"/>
              <a:t>Activity: </a:t>
            </a:r>
            <a:r>
              <a:rPr lang="en" sz="2800">
                <a:latin typeface="Roboto Light"/>
                <a:ea typeface="Roboto Light"/>
                <a:cs typeface="Roboto Light"/>
                <a:sym typeface="Roboto Light"/>
              </a:rPr>
              <a:t>Jump Box Administration</a:t>
            </a:r>
            <a:endParaRPr sz="2800">
              <a:latin typeface="Roboto Light"/>
              <a:ea typeface="Roboto Light"/>
              <a:cs typeface="Roboto Light"/>
              <a:sym typeface="Roboto Light"/>
            </a:endParaRPr>
          </a:p>
          <a:p>
            <a:pPr indent="0" lvl="0" marL="0" rtl="0" algn="l">
              <a:lnSpc>
                <a:spcPct val="115000"/>
              </a:lnSpc>
              <a:spcBef>
                <a:spcPts val="1000"/>
              </a:spcBef>
              <a:spcAft>
                <a:spcPts val="0"/>
              </a:spcAft>
              <a:buNone/>
            </a:pPr>
            <a:r>
              <a:rPr lang="en" sz="2200">
                <a:latin typeface="Roboto Light"/>
                <a:ea typeface="Roboto Light"/>
                <a:cs typeface="Roboto Light"/>
                <a:sym typeface="Roboto Light"/>
              </a:rPr>
              <a:t>In this activity,  you will c</a:t>
            </a:r>
            <a:r>
              <a:rPr lang="en" sz="2200">
                <a:latin typeface="Roboto Light"/>
                <a:ea typeface="Roboto Light"/>
                <a:cs typeface="Roboto Light"/>
                <a:sym typeface="Roboto Light"/>
              </a:rPr>
              <a:t>reate a security group rule to allow SSH connections </a:t>
            </a:r>
            <a:r>
              <a:rPr i="1" lang="en" sz="2200">
                <a:latin typeface="Roboto Light"/>
                <a:ea typeface="Roboto Light"/>
                <a:cs typeface="Roboto Light"/>
                <a:sym typeface="Roboto Light"/>
              </a:rPr>
              <a:t>only</a:t>
            </a:r>
            <a:r>
              <a:rPr lang="en" sz="2200">
                <a:latin typeface="Roboto Light"/>
                <a:ea typeface="Roboto Light"/>
                <a:cs typeface="Roboto Light"/>
                <a:sym typeface="Roboto Light"/>
              </a:rPr>
              <a:t> from your current IP address and connect to your new virtual machine for management.</a:t>
            </a:r>
            <a:endParaRPr sz="2200">
              <a:latin typeface="Roboto Light"/>
              <a:ea typeface="Roboto Light"/>
              <a:cs typeface="Roboto Light"/>
              <a:sym typeface="Roboto Light"/>
            </a:endParaRPr>
          </a:p>
          <a:p>
            <a:pPr indent="0" lvl="0" marL="0" rtl="0" algn="l">
              <a:spcBef>
                <a:spcPts val="0"/>
              </a:spcBef>
              <a:spcAft>
                <a:spcPts val="0"/>
              </a:spcAft>
              <a:buNone/>
            </a:pPr>
            <a:r>
              <a:t/>
            </a:r>
            <a:endParaRPr sz="2800">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AD3D5"/>
        </a:solidFill>
      </p:bgPr>
    </p:bg>
    <p:spTree>
      <p:nvGrpSpPr>
        <p:cNvPr id="2071" name="Shape 2071"/>
        <p:cNvGrpSpPr/>
        <p:nvPr/>
      </p:nvGrpSpPr>
      <p:grpSpPr>
        <a:xfrm>
          <a:off x="0" y="0"/>
          <a:ext cx="0" cy="0"/>
          <a:chOff x="0" y="0"/>
          <a:chExt cx="0" cy="0"/>
        </a:xfrm>
      </p:grpSpPr>
      <p:sp>
        <p:nvSpPr>
          <p:cNvPr id="2072" name="Google Shape;2072;p109"/>
          <p:cNvSpPr/>
          <p:nvPr/>
        </p:nvSpPr>
        <p:spPr>
          <a:xfrm flipH="1">
            <a:off x="571826" y="1861575"/>
            <a:ext cx="2508900" cy="2645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09"/>
          <p:cNvSpPr/>
          <p:nvPr/>
        </p:nvSpPr>
        <p:spPr>
          <a:xfrm flipH="1">
            <a:off x="3435514" y="1861575"/>
            <a:ext cx="2508900" cy="2645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09"/>
          <p:cNvSpPr/>
          <p:nvPr/>
        </p:nvSpPr>
        <p:spPr>
          <a:xfrm flipH="1">
            <a:off x="6320250" y="1892179"/>
            <a:ext cx="2508900" cy="2645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Cloud Computing Recap</a:t>
            </a:r>
            <a:endParaRPr/>
          </a:p>
        </p:txBody>
      </p:sp>
      <p:sp>
        <p:nvSpPr>
          <p:cNvPr id="2076" name="Google Shape;2076;p10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77" name="Google Shape;2077;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the previous class, we covered:</a:t>
            </a:r>
            <a:endParaRPr/>
          </a:p>
        </p:txBody>
      </p:sp>
      <p:sp>
        <p:nvSpPr>
          <p:cNvPr id="2078" name="Google Shape;2078;p109"/>
          <p:cNvSpPr txBox="1"/>
          <p:nvPr/>
        </p:nvSpPr>
        <p:spPr>
          <a:xfrm>
            <a:off x="571875" y="1861625"/>
            <a:ext cx="2508900" cy="1366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The different cloud services and the </a:t>
            </a:r>
            <a:br>
              <a:rPr lang="en" sz="1600">
                <a:latin typeface="Roboto"/>
                <a:ea typeface="Roboto"/>
                <a:cs typeface="Roboto"/>
                <a:sym typeface="Roboto"/>
              </a:rPr>
            </a:br>
            <a:r>
              <a:rPr lang="en" sz="1600">
                <a:latin typeface="Roboto"/>
                <a:ea typeface="Roboto"/>
                <a:cs typeface="Roboto"/>
                <a:sym typeface="Roboto"/>
              </a:rPr>
              <a:t>*aaS acronyms.</a:t>
            </a:r>
            <a:endParaRPr sz="1600">
              <a:latin typeface="Roboto"/>
              <a:ea typeface="Roboto"/>
              <a:cs typeface="Roboto"/>
              <a:sym typeface="Roboto"/>
            </a:endParaRPr>
          </a:p>
        </p:txBody>
      </p:sp>
      <p:sp>
        <p:nvSpPr>
          <p:cNvPr id="2079" name="Google Shape;2079;p109"/>
          <p:cNvSpPr txBox="1"/>
          <p:nvPr/>
        </p:nvSpPr>
        <p:spPr>
          <a:xfrm>
            <a:off x="3420225" y="1861625"/>
            <a:ext cx="2452200" cy="14484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The unique challenges of securing cloud deployments and building security from the ground up.</a:t>
            </a:r>
            <a:endParaRPr sz="1600">
              <a:latin typeface="Roboto"/>
              <a:ea typeface="Roboto"/>
              <a:cs typeface="Roboto"/>
              <a:sym typeface="Roboto"/>
            </a:endParaRPr>
          </a:p>
        </p:txBody>
      </p:sp>
      <p:grpSp>
        <p:nvGrpSpPr>
          <p:cNvPr id="2080" name="Google Shape;2080;p109"/>
          <p:cNvGrpSpPr/>
          <p:nvPr/>
        </p:nvGrpSpPr>
        <p:grpSpPr>
          <a:xfrm>
            <a:off x="304781" y="1268903"/>
            <a:ext cx="533372" cy="533480"/>
            <a:chOff x="457200" y="1378813"/>
            <a:chExt cx="695400" cy="695450"/>
          </a:xfrm>
        </p:grpSpPr>
        <p:sp>
          <p:nvSpPr>
            <p:cNvPr id="2081" name="Google Shape;2081;p10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82" name="Google Shape;2082;p10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109"/>
          <p:cNvGrpSpPr/>
          <p:nvPr/>
        </p:nvGrpSpPr>
        <p:grpSpPr>
          <a:xfrm>
            <a:off x="3153131" y="1268903"/>
            <a:ext cx="533372" cy="533480"/>
            <a:chOff x="457200" y="1378813"/>
            <a:chExt cx="695400" cy="695450"/>
          </a:xfrm>
        </p:grpSpPr>
        <p:sp>
          <p:nvSpPr>
            <p:cNvPr id="2084" name="Google Shape;2084;p109"/>
            <p:cNvSpPr/>
            <p:nvPr/>
          </p:nvSpPr>
          <p:spPr>
            <a:xfrm>
              <a:off x="457200" y="1378813"/>
              <a:ext cx="695400" cy="621300"/>
            </a:xfrm>
            <a:prstGeom prst="roundRect">
              <a:avLst>
                <a:gd fmla="val 16667" name="adj"/>
              </a:avLst>
            </a:prstGeom>
            <a:solidFill>
              <a:srgbClr val="FFAB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085" name="Google Shape;2085;p109"/>
            <p:cNvSpPr/>
            <p:nvPr/>
          </p:nvSpPr>
          <p:spPr>
            <a:xfrm rot="10800000">
              <a:off x="634726" y="1885638"/>
              <a:ext cx="340325" cy="188625"/>
            </a:xfrm>
            <a:prstGeom prst="flowChartExtra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109"/>
          <p:cNvGrpSpPr/>
          <p:nvPr/>
        </p:nvGrpSpPr>
        <p:grpSpPr>
          <a:xfrm>
            <a:off x="6050906" y="1269653"/>
            <a:ext cx="533372" cy="533480"/>
            <a:chOff x="457200" y="1378813"/>
            <a:chExt cx="695400" cy="695450"/>
          </a:xfrm>
        </p:grpSpPr>
        <p:sp>
          <p:nvSpPr>
            <p:cNvPr id="2087" name="Google Shape;2087;p109"/>
            <p:cNvSpPr/>
            <p:nvPr/>
          </p:nvSpPr>
          <p:spPr>
            <a:xfrm>
              <a:off x="457200" y="1378813"/>
              <a:ext cx="695400" cy="621300"/>
            </a:xfrm>
            <a:prstGeom prst="roundRect">
              <a:avLst>
                <a:gd fmla="val 16667" name="adj"/>
              </a:avLst>
            </a:prstGeom>
            <a:solidFill>
              <a:srgbClr val="339F9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088" name="Google Shape;2088;p109"/>
            <p:cNvSpPr/>
            <p:nvPr/>
          </p:nvSpPr>
          <p:spPr>
            <a:xfrm rot="10800000">
              <a:off x="634726" y="1885638"/>
              <a:ext cx="340325" cy="188625"/>
            </a:xfrm>
            <a:prstGeom prst="flowChartExtract">
              <a:avLst/>
            </a:prstGeom>
            <a:solidFill>
              <a:srgbClr val="339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9" name="Google Shape;2089;p109"/>
          <p:cNvSpPr txBox="1"/>
          <p:nvPr/>
        </p:nvSpPr>
        <p:spPr>
          <a:xfrm>
            <a:off x="6294850" y="1861625"/>
            <a:ext cx="2508900" cy="14484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How to set up a virtual network protected </a:t>
            </a:r>
            <a:br>
              <a:rPr lang="en" sz="1600">
                <a:latin typeface="Roboto"/>
                <a:ea typeface="Roboto"/>
                <a:cs typeface="Roboto"/>
                <a:sym typeface="Roboto"/>
              </a:rPr>
            </a:br>
            <a:r>
              <a:rPr lang="en" sz="1600">
                <a:latin typeface="Roboto"/>
                <a:ea typeface="Roboto"/>
                <a:cs typeface="Roboto"/>
                <a:sym typeface="Roboto"/>
              </a:rPr>
              <a:t>by a firewall with a virtual machine on </a:t>
            </a:r>
            <a:br>
              <a:rPr lang="en" sz="1600">
                <a:latin typeface="Roboto"/>
                <a:ea typeface="Roboto"/>
                <a:cs typeface="Roboto"/>
                <a:sym typeface="Roboto"/>
              </a:rPr>
            </a:br>
            <a:r>
              <a:rPr lang="en" sz="1600">
                <a:latin typeface="Roboto"/>
                <a:ea typeface="Roboto"/>
                <a:cs typeface="Roboto"/>
                <a:sym typeface="Roboto"/>
              </a:rPr>
              <a:t>that network.</a:t>
            </a:r>
            <a:endParaRPr sz="16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14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Containers</a:t>
            </a:r>
            <a:endParaRPr/>
          </a:p>
        </p:txBody>
      </p:sp>
      <p:sp>
        <p:nvSpPr>
          <p:cNvPr id="2701" name="Google Shape;2701;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5F8"/>
        </a:solidFill>
      </p:bgPr>
    </p:bg>
    <p:spTree>
      <p:nvGrpSpPr>
        <p:cNvPr id="2705" name="Shape 2705"/>
        <p:cNvGrpSpPr/>
        <p:nvPr/>
      </p:nvGrpSpPr>
      <p:grpSpPr>
        <a:xfrm>
          <a:off x="0" y="0"/>
          <a:ext cx="0" cy="0"/>
          <a:chOff x="0" y="0"/>
          <a:chExt cx="0" cy="0"/>
        </a:xfrm>
      </p:grpSpPr>
      <p:sp>
        <p:nvSpPr>
          <p:cNvPr id="2706" name="Google Shape;2706;p146"/>
          <p:cNvSpPr/>
          <p:nvPr/>
        </p:nvSpPr>
        <p:spPr>
          <a:xfrm>
            <a:off x="249625" y="4836525"/>
            <a:ext cx="8759400" cy="185400"/>
          </a:xfrm>
          <a:prstGeom prst="rect">
            <a:avLst/>
          </a:prstGeom>
          <a:solidFill>
            <a:srgbClr val="F0F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46"/>
          <p:cNvSpPr/>
          <p:nvPr/>
        </p:nvSpPr>
        <p:spPr>
          <a:xfrm>
            <a:off x="3791688" y="1664688"/>
            <a:ext cx="25338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46"/>
          <p:cNvSpPr/>
          <p:nvPr/>
        </p:nvSpPr>
        <p:spPr>
          <a:xfrm>
            <a:off x="3791688" y="2440799"/>
            <a:ext cx="25338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46"/>
          <p:cNvSpPr/>
          <p:nvPr/>
        </p:nvSpPr>
        <p:spPr>
          <a:xfrm>
            <a:off x="3791688" y="3207313"/>
            <a:ext cx="25338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46"/>
          <p:cNvSpPr/>
          <p:nvPr/>
        </p:nvSpPr>
        <p:spPr>
          <a:xfrm>
            <a:off x="3791688" y="3976238"/>
            <a:ext cx="2533800" cy="621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Containers</a:t>
            </a:r>
            <a:endParaRPr/>
          </a:p>
        </p:txBody>
      </p:sp>
      <p:sp>
        <p:nvSpPr>
          <p:cNvPr id="2712" name="Google Shape;2712;p146"/>
          <p:cNvSpPr txBox="1"/>
          <p:nvPr>
            <p:ph idx="1" type="subTitle"/>
          </p:nvPr>
        </p:nvSpPr>
        <p:spPr>
          <a:xfrm>
            <a:off x="0" y="675975"/>
            <a:ext cx="9144000" cy="364800"/>
          </a:xfrm>
          <a:prstGeom prst="rect">
            <a:avLst/>
          </a:prstGeom>
        </p:spPr>
        <p:txBody>
          <a:bodyPr anchorCtr="0" anchor="t" bIns="91425" lIns="457200" spcFirstLastPara="1" rIns="365750" wrap="square" tIns="91425">
            <a:noAutofit/>
          </a:bodyPr>
          <a:lstStyle/>
          <a:p>
            <a:pPr indent="0" lvl="0" marL="0" rtl="0" algn="l">
              <a:spcBef>
                <a:spcPts val="0"/>
              </a:spcBef>
              <a:spcAft>
                <a:spcPts val="0"/>
              </a:spcAft>
              <a:buNone/>
            </a:pPr>
            <a:r>
              <a:rPr lang="en"/>
              <a:t>Configuring machines may require downloading and installing different applications to work together. For example, when configuring a LAMP web server, you will need to install: </a:t>
            </a:r>
            <a:endParaRPr/>
          </a:p>
        </p:txBody>
      </p:sp>
      <p:sp>
        <p:nvSpPr>
          <p:cNvPr id="2713" name="Google Shape;2713;p146"/>
          <p:cNvSpPr txBox="1"/>
          <p:nvPr/>
        </p:nvSpPr>
        <p:spPr>
          <a:xfrm>
            <a:off x="653059" y="1683863"/>
            <a:ext cx="3104700" cy="606900"/>
          </a:xfrm>
          <a:prstGeom prst="rect">
            <a:avLst/>
          </a:prstGeom>
          <a:noFill/>
          <a:ln>
            <a:noFill/>
          </a:ln>
        </p:spPr>
        <p:txBody>
          <a:bodyPr anchorCtr="0" anchor="ctr" bIns="0" lIns="0" spcFirstLastPara="1" rIns="182875" wrap="square" tIns="0">
            <a:noAutofit/>
          </a:bodyPr>
          <a:lstStyle/>
          <a:p>
            <a:pPr indent="0" lvl="0" marL="0" rtl="0" algn="r">
              <a:lnSpc>
                <a:spcPct val="115000"/>
              </a:lnSpc>
              <a:spcBef>
                <a:spcPts val="0"/>
              </a:spcBef>
              <a:spcAft>
                <a:spcPts val="0"/>
              </a:spcAft>
              <a:buClr>
                <a:schemeClr val="dk1"/>
              </a:buClr>
              <a:buSzPts val="1100"/>
              <a:buFont typeface="Arial"/>
              <a:buNone/>
            </a:pPr>
            <a:r>
              <a:rPr b="1" lang="en" sz="1600">
                <a:solidFill>
                  <a:schemeClr val="dk1"/>
                </a:solidFill>
                <a:latin typeface="Roboto"/>
                <a:ea typeface="Roboto"/>
                <a:cs typeface="Roboto"/>
                <a:sym typeface="Roboto"/>
              </a:rPr>
              <a:t>Linux</a:t>
            </a:r>
            <a:endParaRPr b="1" sz="1600">
              <a:latin typeface="Roboto"/>
              <a:ea typeface="Roboto"/>
              <a:cs typeface="Roboto"/>
              <a:sym typeface="Roboto"/>
            </a:endParaRPr>
          </a:p>
        </p:txBody>
      </p:sp>
      <p:sp>
        <p:nvSpPr>
          <p:cNvPr id="2714" name="Google Shape;2714;p146"/>
          <p:cNvSpPr txBox="1"/>
          <p:nvPr/>
        </p:nvSpPr>
        <p:spPr>
          <a:xfrm>
            <a:off x="653059" y="2443204"/>
            <a:ext cx="3104700" cy="606900"/>
          </a:xfrm>
          <a:prstGeom prst="rect">
            <a:avLst/>
          </a:prstGeom>
          <a:noFill/>
          <a:ln>
            <a:noFill/>
          </a:ln>
        </p:spPr>
        <p:txBody>
          <a:bodyPr anchorCtr="0" anchor="ctr" bIns="0" lIns="0" spcFirstLastPara="1" rIns="182875" wrap="square" tIns="0">
            <a:noAutofit/>
          </a:bodyPr>
          <a:lstStyle/>
          <a:p>
            <a:pPr indent="0" lvl="0" marL="0" rtl="0" algn="r">
              <a:lnSpc>
                <a:spcPct val="115000"/>
              </a:lnSpc>
              <a:spcBef>
                <a:spcPts val="0"/>
              </a:spcBef>
              <a:spcAft>
                <a:spcPts val="0"/>
              </a:spcAft>
              <a:buNone/>
            </a:pPr>
            <a:r>
              <a:rPr b="1" lang="en" sz="1600">
                <a:solidFill>
                  <a:schemeClr val="dk1"/>
                </a:solidFill>
                <a:latin typeface="Roboto"/>
                <a:ea typeface="Roboto"/>
                <a:cs typeface="Roboto"/>
                <a:sym typeface="Roboto"/>
              </a:rPr>
              <a:t>A </a:t>
            </a:r>
            <a:r>
              <a:rPr b="1" lang="en" sz="1600">
                <a:solidFill>
                  <a:schemeClr val="dk1"/>
                </a:solidFill>
                <a:latin typeface="Roboto"/>
                <a:ea typeface="Roboto"/>
                <a:cs typeface="Roboto"/>
                <a:sym typeface="Roboto"/>
              </a:rPr>
              <a:t>web server like Apache</a:t>
            </a:r>
            <a:endParaRPr b="1" sz="1600">
              <a:latin typeface="Roboto"/>
              <a:ea typeface="Roboto"/>
              <a:cs typeface="Roboto"/>
              <a:sym typeface="Roboto"/>
            </a:endParaRPr>
          </a:p>
        </p:txBody>
      </p:sp>
      <p:sp>
        <p:nvSpPr>
          <p:cNvPr id="2715" name="Google Shape;2715;p146"/>
          <p:cNvSpPr txBox="1"/>
          <p:nvPr/>
        </p:nvSpPr>
        <p:spPr>
          <a:xfrm>
            <a:off x="653059" y="3209733"/>
            <a:ext cx="3104700" cy="606900"/>
          </a:xfrm>
          <a:prstGeom prst="rect">
            <a:avLst/>
          </a:prstGeom>
          <a:noFill/>
          <a:ln>
            <a:noFill/>
          </a:ln>
        </p:spPr>
        <p:txBody>
          <a:bodyPr anchorCtr="0" anchor="ctr" bIns="0" lIns="0" spcFirstLastPara="1" rIns="182875" wrap="square" tIns="0">
            <a:noAutofit/>
          </a:bodyPr>
          <a:lstStyle/>
          <a:p>
            <a:pPr indent="0" lvl="0" marL="0" rtl="0" algn="r">
              <a:lnSpc>
                <a:spcPct val="115000"/>
              </a:lnSpc>
              <a:spcBef>
                <a:spcPts val="0"/>
              </a:spcBef>
              <a:spcAft>
                <a:spcPts val="0"/>
              </a:spcAft>
              <a:buNone/>
            </a:pPr>
            <a:r>
              <a:rPr b="1" lang="en" sz="1600">
                <a:solidFill>
                  <a:schemeClr val="dk1"/>
                </a:solidFill>
                <a:latin typeface="Roboto"/>
                <a:ea typeface="Roboto"/>
                <a:cs typeface="Roboto"/>
                <a:sym typeface="Roboto"/>
              </a:rPr>
              <a:t>A</a:t>
            </a:r>
            <a:r>
              <a:rPr b="1" lang="en" sz="1600">
                <a:solidFill>
                  <a:schemeClr val="dk1"/>
                </a:solidFill>
                <a:latin typeface="Roboto"/>
                <a:ea typeface="Roboto"/>
                <a:cs typeface="Roboto"/>
                <a:sym typeface="Roboto"/>
              </a:rPr>
              <a:t> database like MYSQL</a:t>
            </a:r>
            <a:endParaRPr b="1" sz="1600">
              <a:latin typeface="Roboto"/>
              <a:ea typeface="Roboto"/>
              <a:cs typeface="Roboto"/>
              <a:sym typeface="Roboto"/>
            </a:endParaRPr>
          </a:p>
        </p:txBody>
      </p:sp>
      <p:sp>
        <p:nvSpPr>
          <p:cNvPr id="2716" name="Google Shape;2716;p146"/>
          <p:cNvSpPr txBox="1"/>
          <p:nvPr/>
        </p:nvSpPr>
        <p:spPr>
          <a:xfrm>
            <a:off x="-37748" y="3976238"/>
            <a:ext cx="3795300" cy="606900"/>
          </a:xfrm>
          <a:prstGeom prst="rect">
            <a:avLst/>
          </a:prstGeom>
          <a:noFill/>
          <a:ln>
            <a:noFill/>
          </a:ln>
        </p:spPr>
        <p:txBody>
          <a:bodyPr anchorCtr="0" anchor="ctr" bIns="0" lIns="0" spcFirstLastPara="1" rIns="182875" wrap="square" tIns="0">
            <a:noAutofit/>
          </a:bodyPr>
          <a:lstStyle/>
          <a:p>
            <a:pPr indent="0" lvl="0" marL="0" rtl="0" algn="r">
              <a:lnSpc>
                <a:spcPct val="115000"/>
              </a:lnSpc>
              <a:spcBef>
                <a:spcPts val="0"/>
              </a:spcBef>
              <a:spcAft>
                <a:spcPts val="0"/>
              </a:spcAft>
              <a:buNone/>
            </a:pPr>
            <a:r>
              <a:rPr b="1" lang="en" sz="1600">
                <a:latin typeface="Roboto"/>
                <a:ea typeface="Roboto"/>
                <a:cs typeface="Roboto"/>
                <a:sym typeface="Roboto"/>
              </a:rPr>
              <a:t>A back-end codebase</a:t>
            </a:r>
            <a:r>
              <a:rPr b="1" lang="en" sz="1600">
                <a:latin typeface="Roboto"/>
                <a:ea typeface="Roboto"/>
                <a:cs typeface="Roboto"/>
                <a:sym typeface="Roboto"/>
              </a:rPr>
              <a:t> </a:t>
            </a:r>
            <a:r>
              <a:rPr b="1" lang="en" sz="1600">
                <a:latin typeface="Roboto"/>
                <a:ea typeface="Roboto"/>
                <a:cs typeface="Roboto"/>
                <a:sym typeface="Roboto"/>
              </a:rPr>
              <a:t>like PHP</a:t>
            </a:r>
            <a:endParaRPr b="1" sz="1600">
              <a:latin typeface="Roboto"/>
              <a:ea typeface="Roboto"/>
              <a:cs typeface="Roboto"/>
              <a:sym typeface="Roboto"/>
            </a:endParaRPr>
          </a:p>
        </p:txBody>
      </p:sp>
      <p:pic>
        <p:nvPicPr>
          <p:cNvPr id="2717" name="Google Shape;2717;p146"/>
          <p:cNvPicPr preferRelativeResize="0"/>
          <p:nvPr/>
        </p:nvPicPr>
        <p:blipFill>
          <a:blip r:embed="rId3">
            <a:alphaModFix/>
          </a:blip>
          <a:stretch>
            <a:fillRect/>
          </a:stretch>
        </p:blipFill>
        <p:spPr>
          <a:xfrm>
            <a:off x="4358469" y="2484598"/>
            <a:ext cx="1375933" cy="533700"/>
          </a:xfrm>
          <a:prstGeom prst="rect">
            <a:avLst/>
          </a:prstGeom>
          <a:noFill/>
          <a:ln>
            <a:noFill/>
          </a:ln>
        </p:spPr>
      </p:pic>
      <p:pic>
        <p:nvPicPr>
          <p:cNvPr id="2718" name="Google Shape;2718;p146"/>
          <p:cNvPicPr preferRelativeResize="0"/>
          <p:nvPr/>
        </p:nvPicPr>
        <p:blipFill>
          <a:blip r:embed="rId4">
            <a:alphaModFix/>
          </a:blip>
          <a:stretch>
            <a:fillRect/>
          </a:stretch>
        </p:blipFill>
        <p:spPr>
          <a:xfrm>
            <a:off x="4657985" y="3255911"/>
            <a:ext cx="776900" cy="526507"/>
          </a:xfrm>
          <a:prstGeom prst="rect">
            <a:avLst/>
          </a:prstGeom>
          <a:noFill/>
          <a:ln>
            <a:noFill/>
          </a:ln>
        </p:spPr>
      </p:pic>
      <p:pic>
        <p:nvPicPr>
          <p:cNvPr id="2719" name="Google Shape;2719;p146"/>
          <p:cNvPicPr preferRelativeResize="0"/>
          <p:nvPr/>
        </p:nvPicPr>
        <p:blipFill rotWithShape="1">
          <a:blip r:embed="rId5">
            <a:alphaModFix/>
          </a:blip>
          <a:srcRect b="22186" l="0" r="0" t="22747"/>
          <a:stretch/>
        </p:blipFill>
        <p:spPr>
          <a:xfrm>
            <a:off x="4615180" y="4049412"/>
            <a:ext cx="862510" cy="474950"/>
          </a:xfrm>
          <a:prstGeom prst="rect">
            <a:avLst/>
          </a:prstGeom>
          <a:noFill/>
          <a:ln>
            <a:noFill/>
          </a:ln>
        </p:spPr>
      </p:pic>
      <p:sp>
        <p:nvSpPr>
          <p:cNvPr id="2720" name="Google Shape;2720;p146"/>
          <p:cNvSpPr txBox="1"/>
          <p:nvPr>
            <p:ph idx="1" type="subTitle"/>
          </p:nvPr>
        </p:nvSpPr>
        <p:spPr>
          <a:xfrm>
            <a:off x="7031125" y="2377650"/>
            <a:ext cx="1871400" cy="13440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0"/>
              </a:spcAft>
              <a:buNone/>
            </a:pPr>
            <a:r>
              <a:rPr lang="en" sz="1400"/>
              <a:t>For each of these items to work together, they need to be properly configured, which can be a time consuming process.</a:t>
            </a:r>
            <a:endParaRPr sz="1400"/>
          </a:p>
        </p:txBody>
      </p:sp>
      <p:pic>
        <p:nvPicPr>
          <p:cNvPr id="2721" name="Google Shape;2721;p146"/>
          <p:cNvPicPr preferRelativeResize="0"/>
          <p:nvPr/>
        </p:nvPicPr>
        <p:blipFill>
          <a:blip r:embed="rId6">
            <a:alphaModFix/>
          </a:blip>
          <a:stretch>
            <a:fillRect/>
          </a:stretch>
        </p:blipFill>
        <p:spPr>
          <a:xfrm rot="5400000">
            <a:off x="5332975" y="2915876"/>
            <a:ext cx="2721001" cy="419950"/>
          </a:xfrm>
          <a:prstGeom prst="rect">
            <a:avLst/>
          </a:prstGeom>
          <a:noFill/>
          <a:ln>
            <a:noFill/>
          </a:ln>
        </p:spPr>
      </p:pic>
      <p:pic>
        <p:nvPicPr>
          <p:cNvPr id="2722" name="Google Shape;2722;p146"/>
          <p:cNvPicPr preferRelativeResize="0"/>
          <p:nvPr/>
        </p:nvPicPr>
        <p:blipFill>
          <a:blip r:embed="rId7">
            <a:alphaModFix/>
          </a:blip>
          <a:stretch>
            <a:fillRect/>
          </a:stretch>
        </p:blipFill>
        <p:spPr>
          <a:xfrm>
            <a:off x="4738138" y="1720037"/>
            <a:ext cx="640900" cy="510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5F8"/>
        </a:solidFill>
      </p:bgPr>
    </p:bg>
    <p:spTree>
      <p:nvGrpSpPr>
        <p:cNvPr id="2726" name="Shape 2726"/>
        <p:cNvGrpSpPr/>
        <p:nvPr/>
      </p:nvGrpSpPr>
      <p:grpSpPr>
        <a:xfrm>
          <a:off x="0" y="0"/>
          <a:ext cx="0" cy="0"/>
          <a:chOff x="0" y="0"/>
          <a:chExt cx="0" cy="0"/>
        </a:xfrm>
      </p:grpSpPr>
      <p:pic>
        <p:nvPicPr>
          <p:cNvPr id="2727" name="Google Shape;2727;p147"/>
          <p:cNvPicPr preferRelativeResize="0"/>
          <p:nvPr/>
        </p:nvPicPr>
        <p:blipFill rotWithShape="1">
          <a:blip r:embed="rId3">
            <a:alphaModFix/>
          </a:blip>
          <a:srcRect b="6501" l="2894" r="1585" t="3828"/>
          <a:stretch/>
        </p:blipFill>
        <p:spPr>
          <a:xfrm>
            <a:off x="1136075" y="911200"/>
            <a:ext cx="7223388" cy="3661575"/>
          </a:xfrm>
          <a:prstGeom prst="rect">
            <a:avLst/>
          </a:prstGeom>
          <a:noFill/>
          <a:ln>
            <a:noFill/>
          </a:ln>
        </p:spPr>
      </p:pic>
      <p:sp>
        <p:nvSpPr>
          <p:cNvPr id="2728" name="Google Shape;2728;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Containers</a:t>
            </a:r>
            <a:endParaRPr/>
          </a:p>
        </p:txBody>
      </p:sp>
      <p:sp>
        <p:nvSpPr>
          <p:cNvPr id="2729" name="Google Shape;2729;p14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use VMs to configure a single LAMP server by: </a:t>
            </a:r>
            <a:endParaRPr/>
          </a:p>
        </p:txBody>
      </p:sp>
      <p:sp>
        <p:nvSpPr>
          <p:cNvPr id="2730" name="Google Shape;2730;p147"/>
          <p:cNvSpPr txBox="1"/>
          <p:nvPr>
            <p:ph idx="3" type="body"/>
          </p:nvPr>
        </p:nvSpPr>
        <p:spPr>
          <a:xfrm>
            <a:off x="175" y="1183050"/>
            <a:ext cx="9144000" cy="832200"/>
          </a:xfrm>
          <a:prstGeom prst="rect">
            <a:avLst/>
          </a:prstGeom>
        </p:spPr>
        <p:txBody>
          <a:bodyPr anchorCtr="0" anchor="t" bIns="914400" lIns="457200" spcFirstLastPara="1" rIns="457200" wrap="square" tIns="0">
            <a:noAutofit/>
          </a:bodyPr>
          <a:lstStyle/>
          <a:p>
            <a:pPr indent="-203200" lvl="0" marL="228600" rtl="0" algn="l">
              <a:lnSpc>
                <a:spcPct val="115000"/>
              </a:lnSpc>
              <a:spcBef>
                <a:spcPts val="0"/>
              </a:spcBef>
              <a:spcAft>
                <a:spcPts val="0"/>
              </a:spcAft>
              <a:buClr>
                <a:srgbClr val="FFAB40"/>
              </a:buClr>
              <a:buSzPts val="1400"/>
              <a:buChar char="●"/>
            </a:pPr>
            <a:r>
              <a:rPr lang="en"/>
              <a:t>S</a:t>
            </a:r>
            <a:r>
              <a:rPr lang="en"/>
              <a:t>etting up a VM as a LAMP server.</a:t>
            </a:r>
            <a:endParaRPr/>
          </a:p>
          <a:p>
            <a:pPr indent="-203200" lvl="0" marL="228600" rtl="0" algn="l">
              <a:lnSpc>
                <a:spcPct val="115000"/>
              </a:lnSpc>
              <a:spcBef>
                <a:spcPts val="1000"/>
              </a:spcBef>
              <a:spcAft>
                <a:spcPts val="0"/>
              </a:spcAft>
              <a:buClr>
                <a:srgbClr val="FFAB40"/>
              </a:buClr>
              <a:buSzPts val="1400"/>
              <a:buChar char="●"/>
            </a:pPr>
            <a:r>
              <a:rPr lang="en"/>
              <a:t>Capturing an image of this VM.</a:t>
            </a:r>
            <a:endParaRPr/>
          </a:p>
          <a:p>
            <a:pPr indent="-203200" lvl="0" marL="228600" rtl="0" algn="l">
              <a:lnSpc>
                <a:spcPct val="115000"/>
              </a:lnSpc>
              <a:spcBef>
                <a:spcPts val="1000"/>
              </a:spcBef>
              <a:spcAft>
                <a:spcPts val="1000"/>
              </a:spcAft>
              <a:buClr>
                <a:srgbClr val="FFAB40"/>
              </a:buClr>
              <a:buSzPts val="1400"/>
              <a:buChar char="●"/>
            </a:pPr>
            <a:r>
              <a:rPr lang="en"/>
              <a:t>Duplicating this image whenever a new LAMP server is needed.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34" name="Shape 2734"/>
        <p:cNvGrpSpPr/>
        <p:nvPr/>
      </p:nvGrpSpPr>
      <p:grpSpPr>
        <a:xfrm>
          <a:off x="0" y="0"/>
          <a:ext cx="0" cy="0"/>
          <a:chOff x="0" y="0"/>
          <a:chExt cx="0" cy="0"/>
        </a:xfrm>
      </p:grpSpPr>
      <p:sp>
        <p:nvSpPr>
          <p:cNvPr id="2735" name="Google Shape;2735;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Containers</a:t>
            </a:r>
            <a:endParaRPr>
              <a:solidFill>
                <a:srgbClr val="FFFFFF"/>
              </a:solidFill>
            </a:endParaRPr>
          </a:p>
        </p:txBody>
      </p:sp>
      <p:sp>
        <p:nvSpPr>
          <p:cNvPr id="2736" name="Google Shape;2736;p1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37" name="Google Shape;2737;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However, this method is “heavy.” </a:t>
            </a:r>
            <a:br>
              <a:rPr lang="en">
                <a:solidFill>
                  <a:srgbClr val="FFFFFF"/>
                </a:solidFill>
              </a:rPr>
            </a:br>
            <a:r>
              <a:rPr lang="en">
                <a:solidFill>
                  <a:srgbClr val="FFFFFF"/>
                </a:solidFill>
              </a:rPr>
              <a:t>VMs are large and take a long </a:t>
            </a:r>
            <a:br>
              <a:rPr lang="en">
                <a:solidFill>
                  <a:srgbClr val="FFFFFF"/>
                </a:solidFill>
              </a:rPr>
            </a:br>
            <a:r>
              <a:rPr lang="en">
                <a:solidFill>
                  <a:srgbClr val="FFFFFF"/>
                </a:solidFill>
              </a:rPr>
              <a:t>time to download and deploy.</a:t>
            </a:r>
            <a:endParaRPr>
              <a:solidFill>
                <a:srgbClr val="FFFFFF"/>
              </a:solidFill>
            </a:endParaRPr>
          </a:p>
        </p:txBody>
      </p:sp>
      <p:sp>
        <p:nvSpPr>
          <p:cNvPr id="2738" name="Google Shape;2738;p148"/>
          <p:cNvSpPr txBox="1"/>
          <p:nvPr>
            <p:ph idx="3" type="body"/>
          </p:nvPr>
        </p:nvSpPr>
        <p:spPr>
          <a:xfrm>
            <a:off x="0" y="1878800"/>
            <a:ext cx="4251900" cy="1504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a:solidFill>
                  <a:srgbClr val="FFFFFF"/>
                </a:solidFill>
              </a:rPr>
              <a:t>Additionally, if you clone an entire VM, most of the VM is “wasted space.” </a:t>
            </a:r>
            <a:endParaRPr>
              <a:solidFill>
                <a:srgbClr val="FFFFFF"/>
              </a:solidFill>
            </a:endParaRPr>
          </a:p>
          <a:p>
            <a:pPr indent="0" lvl="0" marL="0" rtl="0" algn="l">
              <a:spcBef>
                <a:spcPts val="1200"/>
              </a:spcBef>
              <a:spcAft>
                <a:spcPts val="0"/>
              </a:spcAft>
              <a:buNone/>
            </a:pPr>
            <a:r>
              <a:rPr lang="en">
                <a:solidFill>
                  <a:srgbClr val="FFFFFF"/>
                </a:solidFill>
              </a:rPr>
              <a:t>Only a few files on the entire disk </a:t>
            </a:r>
            <a:br>
              <a:rPr lang="en">
                <a:solidFill>
                  <a:srgbClr val="FFFFFF"/>
                </a:solidFill>
              </a:rPr>
            </a:br>
            <a:r>
              <a:rPr lang="en">
                <a:solidFill>
                  <a:srgbClr val="FFFFFF"/>
                </a:solidFill>
              </a:rPr>
              <a:t>are actually relevant to running the </a:t>
            </a:r>
            <a:br>
              <a:rPr lang="en">
                <a:solidFill>
                  <a:srgbClr val="FFFFFF"/>
                </a:solidFill>
              </a:rPr>
            </a:br>
            <a:r>
              <a:rPr lang="en">
                <a:solidFill>
                  <a:srgbClr val="FFFFFF"/>
                </a:solidFill>
              </a:rPr>
              <a:t>LAMP server. </a:t>
            </a:r>
            <a:endParaRPr>
              <a:solidFill>
                <a:srgbClr val="FFFFFF"/>
              </a:solidFill>
            </a:endParaRPr>
          </a:p>
          <a:p>
            <a:pPr indent="0" lvl="0" marL="0" rtl="0" algn="l">
              <a:spcBef>
                <a:spcPts val="1200"/>
              </a:spcBef>
              <a:spcAft>
                <a:spcPts val="1200"/>
              </a:spcAft>
              <a:buNone/>
            </a:pPr>
            <a:r>
              <a:rPr lang="en">
                <a:solidFill>
                  <a:srgbClr val="FFFFFF"/>
                </a:solidFill>
              </a:rPr>
              <a:t>The rest are just operating system files.</a:t>
            </a:r>
            <a:endParaRPr>
              <a:solidFill>
                <a:srgbClr val="FFFFFF"/>
              </a:solidFill>
            </a:endParaRPr>
          </a:p>
        </p:txBody>
      </p:sp>
      <p:pic>
        <p:nvPicPr>
          <p:cNvPr id="2739" name="Google Shape;2739;p148"/>
          <p:cNvPicPr preferRelativeResize="0"/>
          <p:nvPr/>
        </p:nvPicPr>
        <p:blipFill rotWithShape="1">
          <a:blip r:embed="rId3">
            <a:alphaModFix/>
          </a:blip>
          <a:srcRect b="0" l="0" r="0" t="1565"/>
          <a:stretch/>
        </p:blipFill>
        <p:spPr>
          <a:xfrm>
            <a:off x="4200675" y="0"/>
            <a:ext cx="4943330" cy="5143502"/>
          </a:xfrm>
          <a:prstGeom prst="rect">
            <a:avLst/>
          </a:prstGeom>
          <a:noFill/>
          <a:ln>
            <a:noFill/>
          </a:ln>
        </p:spPr>
      </p:pic>
      <p:cxnSp>
        <p:nvCxnSpPr>
          <p:cNvPr id="2740" name="Google Shape;2740;p148"/>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170A"/>
        </a:solidFill>
      </p:bgPr>
    </p:bg>
    <p:spTree>
      <p:nvGrpSpPr>
        <p:cNvPr id="2744" name="Shape 2744"/>
        <p:cNvGrpSpPr/>
        <p:nvPr/>
      </p:nvGrpSpPr>
      <p:grpSpPr>
        <a:xfrm>
          <a:off x="0" y="0"/>
          <a:ext cx="0" cy="0"/>
          <a:chOff x="0" y="0"/>
          <a:chExt cx="0" cy="0"/>
        </a:xfrm>
      </p:grpSpPr>
      <p:pic>
        <p:nvPicPr>
          <p:cNvPr id="2745" name="Google Shape;2745;p149"/>
          <p:cNvPicPr preferRelativeResize="0"/>
          <p:nvPr/>
        </p:nvPicPr>
        <p:blipFill rotWithShape="1">
          <a:blip r:embed="rId3">
            <a:alphaModFix/>
          </a:blip>
          <a:srcRect b="7869" l="0" r="0" t="7869"/>
          <a:stretch/>
        </p:blipFill>
        <p:spPr>
          <a:xfrm>
            <a:off x="0" y="0"/>
            <a:ext cx="9144004" cy="5143502"/>
          </a:xfrm>
          <a:prstGeom prst="rect">
            <a:avLst/>
          </a:prstGeom>
          <a:noFill/>
          <a:ln>
            <a:noFill/>
          </a:ln>
        </p:spPr>
      </p:pic>
      <p:sp>
        <p:nvSpPr>
          <p:cNvPr id="2746" name="Google Shape;2746;p149"/>
          <p:cNvSpPr/>
          <p:nvPr/>
        </p:nvSpPr>
        <p:spPr>
          <a:xfrm rot="-5400000">
            <a:off x="-852150" y="852275"/>
            <a:ext cx="5112000" cy="3407700"/>
          </a:xfrm>
          <a:prstGeom prst="rect">
            <a:avLst/>
          </a:prstGeom>
          <a:gradFill>
            <a:gsLst>
              <a:gs pos="0">
                <a:srgbClr val="29170A"/>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Containers</a:t>
            </a:r>
            <a:endParaRPr>
              <a:solidFill>
                <a:srgbClr val="FFFFFF"/>
              </a:solidFill>
            </a:endParaRPr>
          </a:p>
        </p:txBody>
      </p:sp>
      <p:sp>
        <p:nvSpPr>
          <p:cNvPr id="2748" name="Google Shape;2748;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49" name="Google Shape;2749;p149"/>
          <p:cNvSpPr txBox="1"/>
          <p:nvPr>
            <p:ph idx="1" type="subTitle"/>
          </p:nvPr>
        </p:nvSpPr>
        <p:spPr>
          <a:xfrm>
            <a:off x="0" y="694350"/>
            <a:ext cx="3460800" cy="31263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600">
                <a:solidFill>
                  <a:srgbClr val="FFFFFF"/>
                </a:solidFill>
              </a:rPr>
              <a:t>It is more efficient if web servers share common resources like the OS kernel and core libraries, and are </a:t>
            </a:r>
            <a:r>
              <a:rPr lang="en" sz="1600">
                <a:solidFill>
                  <a:srgbClr val="FFFFFF"/>
                </a:solidFill>
              </a:rPr>
              <a:t>only individually responsible for maintaining what is different between them, such as the data in their databases.</a:t>
            </a:r>
            <a:endParaRPr sz="1600">
              <a:solidFill>
                <a:srgbClr val="FFFFFF"/>
              </a:solidFill>
            </a:endParaRPr>
          </a:p>
        </p:txBody>
      </p:sp>
      <p:cxnSp>
        <p:nvCxnSpPr>
          <p:cNvPr id="2750" name="Google Shape;2750;p149"/>
          <p:cNvCxnSpPr/>
          <p:nvPr/>
        </p:nvCxnSpPr>
        <p:spPr>
          <a:xfrm>
            <a:off x="274375" y="640080"/>
            <a:ext cx="29259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150"/>
          <p:cNvSpPr txBox="1"/>
          <p:nvPr>
            <p:ph type="title"/>
          </p:nvPr>
        </p:nvSpPr>
        <p:spPr>
          <a:xfrm>
            <a:off x="3126825" y="1600800"/>
            <a:ext cx="5349900" cy="162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sz="2400">
                <a:latin typeface="Roboto Light"/>
                <a:ea typeface="Roboto Light"/>
                <a:cs typeface="Roboto Light"/>
                <a:sym typeface="Roboto Light"/>
              </a:rPr>
              <a:t>Containers are essentially </a:t>
            </a:r>
            <a:r>
              <a:rPr lang="en" sz="2400">
                <a:latin typeface="Roboto Light"/>
                <a:ea typeface="Roboto Light"/>
                <a:cs typeface="Roboto Light"/>
                <a:sym typeface="Roboto Light"/>
              </a:rPr>
              <a:t>lightweight</a:t>
            </a:r>
            <a:r>
              <a:rPr lang="en" sz="2400">
                <a:latin typeface="Roboto Light"/>
                <a:ea typeface="Roboto Light"/>
                <a:cs typeface="Roboto Light"/>
                <a:sym typeface="Roboto Light"/>
              </a:rPr>
              <a:t> VMs. These act as VMs but are smaller and use fewer resources by sharing the resources they have in common with other containers.</a:t>
            </a:r>
            <a:endParaRPr sz="2400">
              <a:solidFill>
                <a:srgbClr val="24292E"/>
              </a:solidFill>
              <a:latin typeface="Roboto Light"/>
              <a:ea typeface="Roboto Light"/>
              <a:cs typeface="Roboto Light"/>
              <a:sym typeface="Roboto Light"/>
            </a:endParaRPr>
          </a:p>
        </p:txBody>
      </p:sp>
      <p:sp>
        <p:nvSpPr>
          <p:cNvPr id="2756" name="Google Shape;2756;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757" name="Google Shape;2757;p150"/>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761" name="Shape 2761"/>
        <p:cNvGrpSpPr/>
        <p:nvPr/>
      </p:nvGrpSpPr>
      <p:grpSpPr>
        <a:xfrm>
          <a:off x="0" y="0"/>
          <a:ext cx="0" cy="0"/>
          <a:chOff x="0" y="0"/>
          <a:chExt cx="0" cy="0"/>
        </a:xfrm>
      </p:grpSpPr>
      <p:sp>
        <p:nvSpPr>
          <p:cNvPr id="2762" name="Google Shape;2762;p1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Containers vs. VMs</a:t>
            </a:r>
            <a:endParaRPr/>
          </a:p>
        </p:txBody>
      </p:sp>
      <p:sp>
        <p:nvSpPr>
          <p:cNvPr id="2763" name="Google Shape;2763;p151"/>
          <p:cNvSpPr txBox="1"/>
          <p:nvPr>
            <p:ph idx="1" type="subTitle"/>
          </p:nvPr>
        </p:nvSpPr>
        <p:spPr>
          <a:xfrm>
            <a:off x="0" y="675975"/>
            <a:ext cx="3970200" cy="13866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1200"/>
              </a:spcAft>
              <a:buNone/>
            </a:pPr>
            <a:r>
              <a:rPr lang="en">
                <a:solidFill>
                  <a:srgbClr val="24292E"/>
                </a:solidFill>
              </a:rPr>
              <a:t>Like VMs, containers are simulated machines that run on a single host. However, two separate VMs running on the same host are completely independent of each other. </a:t>
            </a:r>
            <a:endParaRPr>
              <a:solidFill>
                <a:srgbClr val="24292E"/>
              </a:solidFill>
            </a:endParaRPr>
          </a:p>
        </p:txBody>
      </p:sp>
      <p:sp>
        <p:nvSpPr>
          <p:cNvPr id="2764" name="Google Shape;2764;p1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765" name="Google Shape;2765;p151"/>
          <p:cNvPicPr preferRelativeResize="0"/>
          <p:nvPr/>
        </p:nvPicPr>
        <p:blipFill rotWithShape="1">
          <a:blip r:embed="rId3">
            <a:alphaModFix/>
          </a:blip>
          <a:srcRect b="0" l="7173" r="53496" t="16583"/>
          <a:stretch/>
        </p:blipFill>
        <p:spPr>
          <a:xfrm>
            <a:off x="-2984200" y="1116975"/>
            <a:ext cx="2390076" cy="2852450"/>
          </a:xfrm>
          <a:prstGeom prst="rect">
            <a:avLst/>
          </a:prstGeom>
          <a:noFill/>
          <a:ln>
            <a:noFill/>
          </a:ln>
        </p:spPr>
      </p:pic>
      <p:sp>
        <p:nvSpPr>
          <p:cNvPr id="2766" name="Google Shape;2766;p151"/>
          <p:cNvSpPr txBox="1"/>
          <p:nvPr/>
        </p:nvSpPr>
        <p:spPr>
          <a:xfrm>
            <a:off x="-12300" y="2706350"/>
            <a:ext cx="3513000" cy="1530000"/>
          </a:xfrm>
          <a:prstGeom prst="rect">
            <a:avLst/>
          </a:prstGeom>
          <a:noFill/>
          <a:ln>
            <a:noFill/>
          </a:ln>
        </p:spPr>
        <p:txBody>
          <a:bodyPr anchorCtr="0" anchor="t" bIns="91425" lIns="457200" spcFirstLastPara="1" rIns="91425" wrap="square" tIns="0">
            <a:noAutofit/>
          </a:bodyPr>
          <a:lstStyle/>
          <a:p>
            <a:pPr indent="0" lvl="0" marL="0" rtl="0" algn="l">
              <a:lnSpc>
                <a:spcPct val="115000"/>
              </a:lnSpc>
              <a:spcBef>
                <a:spcPts val="0"/>
              </a:spcBef>
              <a:spcAft>
                <a:spcPts val="1000"/>
              </a:spcAft>
              <a:buNone/>
            </a:pPr>
            <a:r>
              <a:rPr lang="en">
                <a:latin typeface="Roboto"/>
                <a:ea typeface="Roboto"/>
                <a:cs typeface="Roboto"/>
                <a:sym typeface="Roboto"/>
              </a:rPr>
              <a:t>Virtual Machine A has no knowledge of Virtual Machine B, even if Virtual Machine A and B were created from identical images.</a:t>
            </a:r>
            <a:endParaRPr>
              <a:latin typeface="Roboto"/>
              <a:ea typeface="Roboto"/>
              <a:cs typeface="Roboto"/>
              <a:sym typeface="Roboto"/>
            </a:endParaRPr>
          </a:p>
        </p:txBody>
      </p:sp>
      <p:grpSp>
        <p:nvGrpSpPr>
          <p:cNvPr id="2767" name="Google Shape;2767;p151"/>
          <p:cNvGrpSpPr/>
          <p:nvPr/>
        </p:nvGrpSpPr>
        <p:grpSpPr>
          <a:xfrm>
            <a:off x="5566067" y="1096184"/>
            <a:ext cx="1375112" cy="1732235"/>
            <a:chOff x="5661500" y="1412775"/>
            <a:chExt cx="1215300" cy="1917250"/>
          </a:xfrm>
        </p:grpSpPr>
        <p:sp>
          <p:nvSpPr>
            <p:cNvPr id="2768" name="Google Shape;2768;p151"/>
            <p:cNvSpPr/>
            <p:nvPr/>
          </p:nvSpPr>
          <p:spPr>
            <a:xfrm>
              <a:off x="5661500" y="1412775"/>
              <a:ext cx="1215300" cy="307200"/>
            </a:xfrm>
            <a:prstGeom prst="rect">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App 1</a:t>
              </a:r>
              <a:endParaRPr>
                <a:solidFill>
                  <a:srgbClr val="FFFFFF"/>
                </a:solidFill>
                <a:latin typeface="Roboto Medium"/>
                <a:ea typeface="Roboto Medium"/>
                <a:cs typeface="Roboto Medium"/>
                <a:sym typeface="Roboto Medium"/>
              </a:endParaRPr>
            </a:p>
          </p:txBody>
        </p:sp>
        <p:sp>
          <p:nvSpPr>
            <p:cNvPr id="2769" name="Google Shape;2769;p151"/>
            <p:cNvSpPr/>
            <p:nvPr/>
          </p:nvSpPr>
          <p:spPr>
            <a:xfrm>
              <a:off x="5661500" y="1817900"/>
              <a:ext cx="1215300" cy="307200"/>
            </a:xfrm>
            <a:prstGeom prst="rect">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Bins/Libs</a:t>
              </a:r>
              <a:endParaRPr>
                <a:solidFill>
                  <a:srgbClr val="FFFFFF"/>
                </a:solidFill>
                <a:latin typeface="Roboto Medium"/>
                <a:ea typeface="Roboto Medium"/>
                <a:cs typeface="Roboto Medium"/>
                <a:sym typeface="Roboto Medium"/>
              </a:endParaRPr>
            </a:p>
          </p:txBody>
        </p:sp>
        <p:sp>
          <p:nvSpPr>
            <p:cNvPr id="2770" name="Google Shape;2770;p151"/>
            <p:cNvSpPr/>
            <p:nvPr/>
          </p:nvSpPr>
          <p:spPr>
            <a:xfrm>
              <a:off x="5661500" y="2223025"/>
              <a:ext cx="1215300" cy="1107000"/>
            </a:xfrm>
            <a:prstGeom prst="rect">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Guest OS</a:t>
              </a:r>
              <a:endParaRPr>
                <a:solidFill>
                  <a:srgbClr val="FFFFFF"/>
                </a:solidFill>
                <a:latin typeface="Roboto Medium"/>
                <a:ea typeface="Roboto Medium"/>
                <a:cs typeface="Roboto Medium"/>
                <a:sym typeface="Roboto Medium"/>
              </a:endParaRPr>
            </a:p>
          </p:txBody>
        </p:sp>
      </p:grpSp>
      <p:grpSp>
        <p:nvGrpSpPr>
          <p:cNvPr id="2771" name="Google Shape;2771;p151"/>
          <p:cNvGrpSpPr/>
          <p:nvPr/>
        </p:nvGrpSpPr>
        <p:grpSpPr>
          <a:xfrm>
            <a:off x="7053505" y="1096184"/>
            <a:ext cx="1371223" cy="1732235"/>
            <a:chOff x="7209325" y="1412775"/>
            <a:chExt cx="1215300" cy="1917250"/>
          </a:xfrm>
        </p:grpSpPr>
        <p:sp>
          <p:nvSpPr>
            <p:cNvPr id="2772" name="Google Shape;2772;p151"/>
            <p:cNvSpPr/>
            <p:nvPr/>
          </p:nvSpPr>
          <p:spPr>
            <a:xfrm>
              <a:off x="7209325" y="1412775"/>
              <a:ext cx="1215300" cy="3072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App 1</a:t>
              </a:r>
              <a:endParaRPr>
                <a:solidFill>
                  <a:srgbClr val="FFFFFF"/>
                </a:solidFill>
                <a:latin typeface="Roboto Medium"/>
                <a:ea typeface="Roboto Medium"/>
                <a:cs typeface="Roboto Medium"/>
                <a:sym typeface="Roboto Medium"/>
              </a:endParaRPr>
            </a:p>
          </p:txBody>
        </p:sp>
        <p:sp>
          <p:nvSpPr>
            <p:cNvPr id="2773" name="Google Shape;2773;p151"/>
            <p:cNvSpPr/>
            <p:nvPr/>
          </p:nvSpPr>
          <p:spPr>
            <a:xfrm>
              <a:off x="7209325" y="1817900"/>
              <a:ext cx="1215300" cy="3072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Bins/Libs</a:t>
              </a:r>
              <a:endParaRPr>
                <a:solidFill>
                  <a:srgbClr val="FFFFFF"/>
                </a:solidFill>
                <a:latin typeface="Roboto Medium"/>
                <a:ea typeface="Roboto Medium"/>
                <a:cs typeface="Roboto Medium"/>
                <a:sym typeface="Roboto Medium"/>
              </a:endParaRPr>
            </a:p>
          </p:txBody>
        </p:sp>
        <p:sp>
          <p:nvSpPr>
            <p:cNvPr id="2774" name="Google Shape;2774;p151"/>
            <p:cNvSpPr/>
            <p:nvPr/>
          </p:nvSpPr>
          <p:spPr>
            <a:xfrm>
              <a:off x="7209325" y="2223025"/>
              <a:ext cx="1215300" cy="11070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Guest OS</a:t>
              </a:r>
              <a:endParaRPr>
                <a:solidFill>
                  <a:srgbClr val="FFFFFF"/>
                </a:solidFill>
                <a:latin typeface="Roboto Medium"/>
                <a:ea typeface="Roboto Medium"/>
                <a:cs typeface="Roboto Medium"/>
                <a:sym typeface="Roboto Medium"/>
              </a:endParaRPr>
            </a:p>
          </p:txBody>
        </p:sp>
      </p:grpSp>
      <p:sp>
        <p:nvSpPr>
          <p:cNvPr id="2775" name="Google Shape;2775;p151"/>
          <p:cNvSpPr/>
          <p:nvPr/>
        </p:nvSpPr>
        <p:spPr>
          <a:xfrm>
            <a:off x="4082525" y="2926600"/>
            <a:ext cx="4342200" cy="307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Hypervisor</a:t>
            </a:r>
            <a:endParaRPr>
              <a:solidFill>
                <a:srgbClr val="FFFFFF"/>
              </a:solidFill>
              <a:latin typeface="Roboto Medium"/>
              <a:ea typeface="Roboto Medium"/>
              <a:cs typeface="Roboto Medium"/>
              <a:sym typeface="Roboto Medium"/>
            </a:endParaRPr>
          </a:p>
        </p:txBody>
      </p:sp>
      <p:sp>
        <p:nvSpPr>
          <p:cNvPr id="2776" name="Google Shape;2776;p151"/>
          <p:cNvSpPr/>
          <p:nvPr/>
        </p:nvSpPr>
        <p:spPr>
          <a:xfrm>
            <a:off x="4082525" y="3313175"/>
            <a:ext cx="4342200" cy="307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Host Operating System</a:t>
            </a:r>
            <a:endParaRPr>
              <a:solidFill>
                <a:srgbClr val="FFFFFF"/>
              </a:solidFill>
              <a:latin typeface="Roboto Medium"/>
              <a:ea typeface="Roboto Medium"/>
              <a:cs typeface="Roboto Medium"/>
              <a:sym typeface="Roboto Medium"/>
            </a:endParaRPr>
          </a:p>
        </p:txBody>
      </p:sp>
      <p:sp>
        <p:nvSpPr>
          <p:cNvPr id="2777" name="Google Shape;2777;p151"/>
          <p:cNvSpPr/>
          <p:nvPr/>
        </p:nvSpPr>
        <p:spPr>
          <a:xfrm>
            <a:off x="4082525" y="3697550"/>
            <a:ext cx="4342200" cy="1011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731500" lIns="91425" spcFirstLastPara="1" rIns="91425" wrap="square" tIns="0">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Infrastructure</a:t>
            </a:r>
            <a:endParaRPr>
              <a:solidFill>
                <a:srgbClr val="FFFFFF"/>
              </a:solidFill>
              <a:latin typeface="Roboto Medium"/>
              <a:ea typeface="Roboto Medium"/>
              <a:cs typeface="Roboto Medium"/>
              <a:sym typeface="Roboto Medium"/>
            </a:endParaRPr>
          </a:p>
        </p:txBody>
      </p:sp>
      <p:pic>
        <p:nvPicPr>
          <p:cNvPr id="2778" name="Google Shape;2778;p151"/>
          <p:cNvPicPr preferRelativeResize="0"/>
          <p:nvPr/>
        </p:nvPicPr>
        <p:blipFill>
          <a:blip r:embed="rId4">
            <a:alphaModFix/>
          </a:blip>
          <a:stretch>
            <a:fillRect/>
          </a:stretch>
        </p:blipFill>
        <p:spPr>
          <a:xfrm>
            <a:off x="5297825" y="3817025"/>
            <a:ext cx="2983824" cy="748408"/>
          </a:xfrm>
          <a:prstGeom prst="rect">
            <a:avLst/>
          </a:prstGeom>
          <a:noFill/>
          <a:ln>
            <a:noFill/>
          </a:ln>
        </p:spPr>
      </p:pic>
      <p:sp>
        <p:nvSpPr>
          <p:cNvPr id="2779" name="Google Shape;2779;p151"/>
          <p:cNvSpPr txBox="1"/>
          <p:nvPr/>
        </p:nvSpPr>
        <p:spPr>
          <a:xfrm>
            <a:off x="4082525" y="803900"/>
            <a:ext cx="13713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200">
                <a:latin typeface="Roboto"/>
                <a:ea typeface="Roboto"/>
                <a:cs typeface="Roboto"/>
                <a:sym typeface="Roboto"/>
              </a:rPr>
              <a:t>Virtual Machine A</a:t>
            </a:r>
            <a:endParaRPr b="1" sz="1200">
              <a:latin typeface="Roboto"/>
              <a:ea typeface="Roboto"/>
              <a:cs typeface="Roboto"/>
              <a:sym typeface="Roboto"/>
            </a:endParaRPr>
          </a:p>
        </p:txBody>
      </p:sp>
      <p:sp>
        <p:nvSpPr>
          <p:cNvPr id="2780" name="Google Shape;2780;p151"/>
          <p:cNvSpPr txBox="1"/>
          <p:nvPr/>
        </p:nvSpPr>
        <p:spPr>
          <a:xfrm>
            <a:off x="5566067" y="803900"/>
            <a:ext cx="13713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200">
                <a:latin typeface="Roboto"/>
                <a:ea typeface="Roboto"/>
                <a:cs typeface="Roboto"/>
                <a:sym typeface="Roboto"/>
              </a:rPr>
              <a:t>Virtual Machine B</a:t>
            </a:r>
            <a:endParaRPr b="1" sz="1200">
              <a:latin typeface="Roboto"/>
              <a:ea typeface="Roboto"/>
              <a:cs typeface="Roboto"/>
              <a:sym typeface="Roboto"/>
            </a:endParaRPr>
          </a:p>
        </p:txBody>
      </p:sp>
      <p:sp>
        <p:nvSpPr>
          <p:cNvPr id="2781" name="Google Shape;2781;p151"/>
          <p:cNvSpPr txBox="1"/>
          <p:nvPr/>
        </p:nvSpPr>
        <p:spPr>
          <a:xfrm>
            <a:off x="7041192" y="803900"/>
            <a:ext cx="13713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200">
                <a:latin typeface="Roboto"/>
                <a:ea typeface="Roboto"/>
                <a:cs typeface="Roboto"/>
                <a:sym typeface="Roboto"/>
              </a:rPr>
              <a:t>Virtual Machine C</a:t>
            </a:r>
            <a:endParaRPr b="1" sz="1200">
              <a:latin typeface="Roboto"/>
              <a:ea typeface="Roboto"/>
              <a:cs typeface="Roboto"/>
              <a:sym typeface="Roboto"/>
            </a:endParaRPr>
          </a:p>
        </p:txBody>
      </p:sp>
      <p:grpSp>
        <p:nvGrpSpPr>
          <p:cNvPr id="2782" name="Google Shape;2782;p151"/>
          <p:cNvGrpSpPr/>
          <p:nvPr/>
        </p:nvGrpSpPr>
        <p:grpSpPr>
          <a:xfrm>
            <a:off x="4082518" y="1096184"/>
            <a:ext cx="1371223" cy="1732235"/>
            <a:chOff x="4082525" y="1412775"/>
            <a:chExt cx="1215300" cy="1917250"/>
          </a:xfrm>
        </p:grpSpPr>
        <p:sp>
          <p:nvSpPr>
            <p:cNvPr id="2783" name="Google Shape;2783;p151"/>
            <p:cNvSpPr/>
            <p:nvPr/>
          </p:nvSpPr>
          <p:spPr>
            <a:xfrm>
              <a:off x="4082525" y="1412775"/>
              <a:ext cx="1215300" cy="307200"/>
            </a:xfrm>
            <a:prstGeom prst="rect">
              <a:avLst/>
            </a:prstGeom>
            <a:solidFill>
              <a:srgbClr val="AFCA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App 1</a:t>
              </a:r>
              <a:endParaRPr>
                <a:solidFill>
                  <a:srgbClr val="FFFFFF"/>
                </a:solidFill>
                <a:latin typeface="Roboto Medium"/>
                <a:ea typeface="Roboto Medium"/>
                <a:cs typeface="Roboto Medium"/>
                <a:sym typeface="Roboto Medium"/>
              </a:endParaRPr>
            </a:p>
          </p:txBody>
        </p:sp>
        <p:sp>
          <p:nvSpPr>
            <p:cNvPr id="2784" name="Google Shape;2784;p151"/>
            <p:cNvSpPr/>
            <p:nvPr/>
          </p:nvSpPr>
          <p:spPr>
            <a:xfrm>
              <a:off x="4082525" y="1817900"/>
              <a:ext cx="1215300" cy="307200"/>
            </a:xfrm>
            <a:prstGeom prst="rect">
              <a:avLst/>
            </a:prstGeom>
            <a:solidFill>
              <a:srgbClr val="AFCA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Bins/Libs</a:t>
              </a:r>
              <a:endParaRPr>
                <a:solidFill>
                  <a:srgbClr val="FFFFFF"/>
                </a:solidFill>
                <a:latin typeface="Roboto Medium"/>
                <a:ea typeface="Roboto Medium"/>
                <a:cs typeface="Roboto Medium"/>
                <a:sym typeface="Roboto Medium"/>
              </a:endParaRPr>
            </a:p>
          </p:txBody>
        </p:sp>
        <p:sp>
          <p:nvSpPr>
            <p:cNvPr id="2785" name="Google Shape;2785;p151"/>
            <p:cNvSpPr/>
            <p:nvPr/>
          </p:nvSpPr>
          <p:spPr>
            <a:xfrm>
              <a:off x="4082525" y="2223025"/>
              <a:ext cx="1215300" cy="1107000"/>
            </a:xfrm>
            <a:prstGeom prst="rect">
              <a:avLst/>
            </a:prstGeom>
            <a:solidFill>
              <a:srgbClr val="AFCA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Guest OS</a:t>
              </a:r>
              <a:endParaRPr>
                <a:solidFill>
                  <a:srgbClr val="FFFFFF"/>
                </a:solidFill>
                <a:latin typeface="Roboto Medium"/>
                <a:ea typeface="Roboto Medium"/>
                <a:cs typeface="Roboto Medium"/>
                <a:sym typeface="Roboto Medium"/>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789" name="Shape 2789"/>
        <p:cNvGrpSpPr/>
        <p:nvPr/>
      </p:nvGrpSpPr>
      <p:grpSpPr>
        <a:xfrm>
          <a:off x="0" y="0"/>
          <a:ext cx="0" cy="0"/>
          <a:chOff x="0" y="0"/>
          <a:chExt cx="0" cy="0"/>
        </a:xfrm>
      </p:grpSpPr>
      <p:sp>
        <p:nvSpPr>
          <p:cNvPr id="2790" name="Google Shape;2790;p1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Containers vs. VMs</a:t>
            </a:r>
            <a:endParaRPr>
              <a:solidFill>
                <a:schemeClr val="dk1"/>
              </a:solidFill>
            </a:endParaRPr>
          </a:p>
          <a:p>
            <a:pPr indent="0" lvl="0" marL="0" rtl="0" algn="l">
              <a:spcBef>
                <a:spcPts val="0"/>
              </a:spcBef>
              <a:spcAft>
                <a:spcPts val="0"/>
              </a:spcAft>
              <a:buNone/>
            </a:pPr>
            <a:r>
              <a:t/>
            </a:r>
            <a:endParaRPr/>
          </a:p>
        </p:txBody>
      </p:sp>
      <p:sp>
        <p:nvSpPr>
          <p:cNvPr id="2791" name="Google Shape;2791;p152"/>
          <p:cNvSpPr txBox="1"/>
          <p:nvPr>
            <p:ph idx="1" type="subTitle"/>
          </p:nvPr>
        </p:nvSpPr>
        <p:spPr>
          <a:xfrm>
            <a:off x="0" y="675975"/>
            <a:ext cx="4082400" cy="1048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But</a:t>
            </a:r>
            <a:r>
              <a:rPr lang="en"/>
              <a:t>, containers can share certain files. Container A, Container B, and Container C can run on a single host and use the same kernel. </a:t>
            </a:r>
            <a:endParaRPr/>
          </a:p>
        </p:txBody>
      </p:sp>
      <p:sp>
        <p:nvSpPr>
          <p:cNvPr id="2792" name="Google Shape;2792;p1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793" name="Google Shape;2793;p152"/>
          <p:cNvSpPr txBox="1"/>
          <p:nvPr>
            <p:ph idx="3" type="body"/>
          </p:nvPr>
        </p:nvSpPr>
        <p:spPr>
          <a:xfrm>
            <a:off x="0" y="2476325"/>
            <a:ext cx="4082400" cy="9609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a:t>They share these files and therefore only have to individually contain the files relevant to their applications, such as the LAMP server.</a:t>
            </a:r>
            <a:endParaRPr/>
          </a:p>
          <a:p>
            <a:pPr indent="0" lvl="0" marL="0" rtl="0" algn="l">
              <a:spcBef>
                <a:spcPts val="800"/>
              </a:spcBef>
              <a:spcAft>
                <a:spcPts val="800"/>
              </a:spcAft>
              <a:buNone/>
            </a:pPr>
            <a:r>
              <a:t/>
            </a:r>
            <a:endParaRPr/>
          </a:p>
        </p:txBody>
      </p:sp>
      <p:grpSp>
        <p:nvGrpSpPr>
          <p:cNvPr id="2794" name="Google Shape;2794;p152"/>
          <p:cNvGrpSpPr/>
          <p:nvPr/>
        </p:nvGrpSpPr>
        <p:grpSpPr>
          <a:xfrm>
            <a:off x="4082518" y="1898834"/>
            <a:ext cx="1371223" cy="643586"/>
            <a:chOff x="4082525" y="1412775"/>
            <a:chExt cx="1215300" cy="712325"/>
          </a:xfrm>
        </p:grpSpPr>
        <p:sp>
          <p:nvSpPr>
            <p:cNvPr id="2795" name="Google Shape;2795;p152"/>
            <p:cNvSpPr/>
            <p:nvPr/>
          </p:nvSpPr>
          <p:spPr>
            <a:xfrm>
              <a:off x="4082525" y="1412775"/>
              <a:ext cx="1215300" cy="307200"/>
            </a:xfrm>
            <a:prstGeom prst="rect">
              <a:avLst/>
            </a:prstGeom>
            <a:solidFill>
              <a:srgbClr val="AFCA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App 1</a:t>
              </a:r>
              <a:endParaRPr>
                <a:solidFill>
                  <a:srgbClr val="FFFFFF"/>
                </a:solidFill>
                <a:latin typeface="Roboto Medium"/>
                <a:ea typeface="Roboto Medium"/>
                <a:cs typeface="Roboto Medium"/>
                <a:sym typeface="Roboto Medium"/>
              </a:endParaRPr>
            </a:p>
          </p:txBody>
        </p:sp>
        <p:sp>
          <p:nvSpPr>
            <p:cNvPr id="2796" name="Google Shape;2796;p152"/>
            <p:cNvSpPr/>
            <p:nvPr/>
          </p:nvSpPr>
          <p:spPr>
            <a:xfrm>
              <a:off x="4082525" y="1817900"/>
              <a:ext cx="1215300" cy="307200"/>
            </a:xfrm>
            <a:prstGeom prst="rect">
              <a:avLst/>
            </a:prstGeom>
            <a:solidFill>
              <a:srgbClr val="AFCA5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Bins/Libs</a:t>
              </a:r>
              <a:endParaRPr>
                <a:solidFill>
                  <a:srgbClr val="FFFFFF"/>
                </a:solidFill>
                <a:latin typeface="Roboto Medium"/>
                <a:ea typeface="Roboto Medium"/>
                <a:cs typeface="Roboto Medium"/>
                <a:sym typeface="Roboto Medium"/>
              </a:endParaRPr>
            </a:p>
          </p:txBody>
        </p:sp>
      </p:grpSp>
      <p:grpSp>
        <p:nvGrpSpPr>
          <p:cNvPr id="2797" name="Google Shape;2797;p152"/>
          <p:cNvGrpSpPr/>
          <p:nvPr/>
        </p:nvGrpSpPr>
        <p:grpSpPr>
          <a:xfrm>
            <a:off x="5566067" y="1898834"/>
            <a:ext cx="1375112" cy="643586"/>
            <a:chOff x="5661500" y="1412775"/>
            <a:chExt cx="1215300" cy="712325"/>
          </a:xfrm>
        </p:grpSpPr>
        <p:sp>
          <p:nvSpPr>
            <p:cNvPr id="2798" name="Google Shape;2798;p152"/>
            <p:cNvSpPr/>
            <p:nvPr/>
          </p:nvSpPr>
          <p:spPr>
            <a:xfrm>
              <a:off x="5661500" y="1412775"/>
              <a:ext cx="1215300" cy="307200"/>
            </a:xfrm>
            <a:prstGeom prst="rect">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App 1</a:t>
              </a:r>
              <a:endParaRPr>
                <a:solidFill>
                  <a:srgbClr val="FFFFFF"/>
                </a:solidFill>
                <a:latin typeface="Roboto Medium"/>
                <a:ea typeface="Roboto Medium"/>
                <a:cs typeface="Roboto Medium"/>
                <a:sym typeface="Roboto Medium"/>
              </a:endParaRPr>
            </a:p>
          </p:txBody>
        </p:sp>
        <p:sp>
          <p:nvSpPr>
            <p:cNvPr id="2799" name="Google Shape;2799;p152"/>
            <p:cNvSpPr/>
            <p:nvPr/>
          </p:nvSpPr>
          <p:spPr>
            <a:xfrm>
              <a:off x="5661500" y="1817900"/>
              <a:ext cx="1215300" cy="307200"/>
            </a:xfrm>
            <a:prstGeom prst="rect">
              <a:avLst/>
            </a:prstGeom>
            <a:solidFill>
              <a:srgbClr val="FFAB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Bins/Libs</a:t>
              </a:r>
              <a:endParaRPr>
                <a:solidFill>
                  <a:srgbClr val="FFFFFF"/>
                </a:solidFill>
                <a:latin typeface="Roboto Medium"/>
                <a:ea typeface="Roboto Medium"/>
                <a:cs typeface="Roboto Medium"/>
                <a:sym typeface="Roboto Medium"/>
              </a:endParaRPr>
            </a:p>
          </p:txBody>
        </p:sp>
      </p:grpSp>
      <p:grpSp>
        <p:nvGrpSpPr>
          <p:cNvPr id="2800" name="Google Shape;2800;p152"/>
          <p:cNvGrpSpPr/>
          <p:nvPr/>
        </p:nvGrpSpPr>
        <p:grpSpPr>
          <a:xfrm>
            <a:off x="7053505" y="1898834"/>
            <a:ext cx="1371223" cy="643586"/>
            <a:chOff x="7209325" y="1412775"/>
            <a:chExt cx="1215300" cy="712325"/>
          </a:xfrm>
        </p:grpSpPr>
        <p:sp>
          <p:nvSpPr>
            <p:cNvPr id="2801" name="Google Shape;2801;p152"/>
            <p:cNvSpPr/>
            <p:nvPr/>
          </p:nvSpPr>
          <p:spPr>
            <a:xfrm>
              <a:off x="7209325" y="1412775"/>
              <a:ext cx="1215300" cy="3072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App 1</a:t>
              </a:r>
              <a:endParaRPr>
                <a:solidFill>
                  <a:srgbClr val="FFFFFF"/>
                </a:solidFill>
                <a:latin typeface="Roboto Medium"/>
                <a:ea typeface="Roboto Medium"/>
                <a:cs typeface="Roboto Medium"/>
                <a:sym typeface="Roboto Medium"/>
              </a:endParaRPr>
            </a:p>
          </p:txBody>
        </p:sp>
        <p:sp>
          <p:nvSpPr>
            <p:cNvPr id="2802" name="Google Shape;2802;p152"/>
            <p:cNvSpPr/>
            <p:nvPr/>
          </p:nvSpPr>
          <p:spPr>
            <a:xfrm>
              <a:off x="7209325" y="1817900"/>
              <a:ext cx="1215300" cy="3072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Bins/Libs</a:t>
              </a:r>
              <a:endParaRPr>
                <a:solidFill>
                  <a:srgbClr val="FFFFFF"/>
                </a:solidFill>
                <a:latin typeface="Roboto Medium"/>
                <a:ea typeface="Roboto Medium"/>
                <a:cs typeface="Roboto Medium"/>
                <a:sym typeface="Roboto Medium"/>
              </a:endParaRPr>
            </a:p>
          </p:txBody>
        </p:sp>
      </p:grpSp>
      <p:sp>
        <p:nvSpPr>
          <p:cNvPr id="2803" name="Google Shape;2803;p152"/>
          <p:cNvSpPr/>
          <p:nvPr/>
        </p:nvSpPr>
        <p:spPr>
          <a:xfrm>
            <a:off x="4082525" y="2621800"/>
            <a:ext cx="4342200" cy="307200"/>
          </a:xfrm>
          <a:prstGeom prst="rect">
            <a:avLst/>
          </a:prstGeom>
          <a:solidFill>
            <a:srgbClr val="59C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Docker Engine</a:t>
            </a:r>
            <a:endParaRPr>
              <a:solidFill>
                <a:srgbClr val="FFFFFF"/>
              </a:solidFill>
              <a:latin typeface="Roboto Medium"/>
              <a:ea typeface="Roboto Medium"/>
              <a:cs typeface="Roboto Medium"/>
              <a:sym typeface="Roboto Medium"/>
            </a:endParaRPr>
          </a:p>
        </p:txBody>
      </p:sp>
      <p:sp>
        <p:nvSpPr>
          <p:cNvPr id="2804" name="Google Shape;2804;p152"/>
          <p:cNvSpPr/>
          <p:nvPr/>
        </p:nvSpPr>
        <p:spPr>
          <a:xfrm>
            <a:off x="4082525" y="3008375"/>
            <a:ext cx="4342200" cy="307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Operating System</a:t>
            </a:r>
            <a:endParaRPr>
              <a:solidFill>
                <a:srgbClr val="FFFFFF"/>
              </a:solidFill>
              <a:latin typeface="Roboto Medium"/>
              <a:ea typeface="Roboto Medium"/>
              <a:cs typeface="Roboto Medium"/>
              <a:sym typeface="Roboto Medium"/>
            </a:endParaRPr>
          </a:p>
        </p:txBody>
      </p:sp>
      <p:sp>
        <p:nvSpPr>
          <p:cNvPr id="2805" name="Google Shape;2805;p152"/>
          <p:cNvSpPr/>
          <p:nvPr/>
        </p:nvSpPr>
        <p:spPr>
          <a:xfrm>
            <a:off x="4082525" y="3392750"/>
            <a:ext cx="4342200" cy="1011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731500" lIns="91425" spcFirstLastPara="1" rIns="91425" wrap="square" tIns="0">
            <a:noAutofit/>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Infrastructure</a:t>
            </a:r>
            <a:endParaRPr>
              <a:solidFill>
                <a:srgbClr val="FFFFFF"/>
              </a:solidFill>
              <a:latin typeface="Roboto Medium"/>
              <a:ea typeface="Roboto Medium"/>
              <a:cs typeface="Roboto Medium"/>
              <a:sym typeface="Roboto Medium"/>
            </a:endParaRPr>
          </a:p>
        </p:txBody>
      </p:sp>
      <p:pic>
        <p:nvPicPr>
          <p:cNvPr id="2806" name="Google Shape;2806;p152"/>
          <p:cNvPicPr preferRelativeResize="0"/>
          <p:nvPr/>
        </p:nvPicPr>
        <p:blipFill>
          <a:blip r:embed="rId3">
            <a:alphaModFix/>
          </a:blip>
          <a:stretch>
            <a:fillRect/>
          </a:stretch>
        </p:blipFill>
        <p:spPr>
          <a:xfrm>
            <a:off x="5297825" y="3512225"/>
            <a:ext cx="2983824" cy="748408"/>
          </a:xfrm>
          <a:prstGeom prst="rect">
            <a:avLst/>
          </a:prstGeom>
          <a:noFill/>
          <a:ln>
            <a:noFill/>
          </a:ln>
        </p:spPr>
      </p:pic>
      <p:sp>
        <p:nvSpPr>
          <p:cNvPr id="2807" name="Google Shape;2807;p152"/>
          <p:cNvSpPr txBox="1"/>
          <p:nvPr/>
        </p:nvSpPr>
        <p:spPr>
          <a:xfrm>
            <a:off x="4082525" y="1606550"/>
            <a:ext cx="13713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200">
                <a:latin typeface="Roboto"/>
                <a:ea typeface="Roboto"/>
                <a:cs typeface="Roboto"/>
                <a:sym typeface="Roboto"/>
              </a:rPr>
              <a:t>Container</a:t>
            </a:r>
            <a:r>
              <a:rPr b="1" lang="en" sz="1200">
                <a:latin typeface="Roboto"/>
                <a:ea typeface="Roboto"/>
                <a:cs typeface="Roboto"/>
                <a:sym typeface="Roboto"/>
              </a:rPr>
              <a:t> A</a:t>
            </a:r>
            <a:endParaRPr b="1" sz="1200">
              <a:latin typeface="Roboto"/>
              <a:ea typeface="Roboto"/>
              <a:cs typeface="Roboto"/>
              <a:sym typeface="Roboto"/>
            </a:endParaRPr>
          </a:p>
        </p:txBody>
      </p:sp>
      <p:sp>
        <p:nvSpPr>
          <p:cNvPr id="2808" name="Google Shape;2808;p152"/>
          <p:cNvSpPr txBox="1"/>
          <p:nvPr/>
        </p:nvSpPr>
        <p:spPr>
          <a:xfrm>
            <a:off x="5566067" y="1606550"/>
            <a:ext cx="13713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200">
                <a:solidFill>
                  <a:schemeClr val="dk1"/>
                </a:solidFill>
                <a:latin typeface="Roboto"/>
                <a:ea typeface="Roboto"/>
                <a:cs typeface="Roboto"/>
                <a:sym typeface="Roboto"/>
              </a:rPr>
              <a:t>Container</a:t>
            </a:r>
            <a:r>
              <a:rPr b="1" lang="en" sz="1200">
                <a:latin typeface="Roboto"/>
                <a:ea typeface="Roboto"/>
                <a:cs typeface="Roboto"/>
                <a:sym typeface="Roboto"/>
              </a:rPr>
              <a:t> B</a:t>
            </a:r>
            <a:endParaRPr b="1" sz="1200">
              <a:latin typeface="Roboto"/>
              <a:ea typeface="Roboto"/>
              <a:cs typeface="Roboto"/>
              <a:sym typeface="Roboto"/>
            </a:endParaRPr>
          </a:p>
        </p:txBody>
      </p:sp>
      <p:sp>
        <p:nvSpPr>
          <p:cNvPr id="2809" name="Google Shape;2809;p152"/>
          <p:cNvSpPr txBox="1"/>
          <p:nvPr/>
        </p:nvSpPr>
        <p:spPr>
          <a:xfrm>
            <a:off x="7041192" y="1606550"/>
            <a:ext cx="1371300" cy="270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000"/>
              </a:spcAft>
              <a:buNone/>
            </a:pPr>
            <a:r>
              <a:rPr b="1" lang="en" sz="1200">
                <a:solidFill>
                  <a:schemeClr val="dk1"/>
                </a:solidFill>
                <a:latin typeface="Roboto"/>
                <a:ea typeface="Roboto"/>
                <a:cs typeface="Roboto"/>
                <a:sym typeface="Roboto"/>
              </a:rPr>
              <a:t>Container</a:t>
            </a:r>
            <a:r>
              <a:rPr b="1" lang="en" sz="1200">
                <a:latin typeface="Roboto"/>
                <a:ea typeface="Roboto"/>
                <a:cs typeface="Roboto"/>
                <a:sym typeface="Roboto"/>
              </a:rPr>
              <a:t> C</a:t>
            </a:r>
            <a:endParaRPr b="1" sz="12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E8EF">
            <a:alpha val="55870"/>
          </a:srgbClr>
        </a:solidFill>
      </p:bgPr>
    </p:bg>
    <p:spTree>
      <p:nvGrpSpPr>
        <p:cNvPr id="2813" name="Shape 2813"/>
        <p:cNvGrpSpPr/>
        <p:nvPr/>
      </p:nvGrpSpPr>
      <p:grpSpPr>
        <a:xfrm>
          <a:off x="0" y="0"/>
          <a:ext cx="0" cy="0"/>
          <a:chOff x="0" y="0"/>
          <a:chExt cx="0" cy="0"/>
        </a:xfrm>
      </p:grpSpPr>
      <p:sp>
        <p:nvSpPr>
          <p:cNvPr id="2814" name="Google Shape;2814;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Containers</a:t>
            </a:r>
            <a:endParaRPr/>
          </a:p>
        </p:txBody>
      </p:sp>
      <p:sp>
        <p:nvSpPr>
          <p:cNvPr id="2815" name="Google Shape;2815;p153"/>
          <p:cNvSpPr txBox="1"/>
          <p:nvPr>
            <p:ph idx="2" type="subTitle"/>
          </p:nvPr>
        </p:nvSpPr>
        <p:spPr>
          <a:xfrm>
            <a:off x="-12300" y="4910725"/>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816" name="Google Shape;2816;p153"/>
          <p:cNvSpPr/>
          <p:nvPr/>
        </p:nvSpPr>
        <p:spPr>
          <a:xfrm>
            <a:off x="273447" y="2837425"/>
            <a:ext cx="1857000" cy="280200"/>
          </a:xfrm>
          <a:prstGeom prst="rect">
            <a:avLst/>
          </a:prstGeom>
          <a:solidFill>
            <a:srgbClr val="30BB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Linux</a:t>
            </a:r>
            <a:endParaRPr>
              <a:solidFill>
                <a:srgbClr val="FFFFFF"/>
              </a:solidFill>
              <a:latin typeface="Roboto Medium"/>
              <a:ea typeface="Roboto Medium"/>
              <a:cs typeface="Roboto Medium"/>
              <a:sym typeface="Roboto Medium"/>
            </a:endParaRPr>
          </a:p>
        </p:txBody>
      </p:sp>
      <p:sp>
        <p:nvSpPr>
          <p:cNvPr id="2817" name="Google Shape;2817;p153"/>
          <p:cNvSpPr/>
          <p:nvPr/>
        </p:nvSpPr>
        <p:spPr>
          <a:xfrm>
            <a:off x="273384" y="3211129"/>
            <a:ext cx="1857000" cy="280200"/>
          </a:xfrm>
          <a:prstGeom prst="rect">
            <a:avLst/>
          </a:prstGeom>
          <a:solidFill>
            <a:srgbClr val="1A6E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Azure VM</a:t>
            </a:r>
            <a:endParaRPr>
              <a:solidFill>
                <a:srgbClr val="FFFFFF"/>
              </a:solidFill>
              <a:latin typeface="Roboto Medium"/>
              <a:ea typeface="Roboto Medium"/>
              <a:cs typeface="Roboto Medium"/>
              <a:sym typeface="Roboto Medium"/>
            </a:endParaRPr>
          </a:p>
        </p:txBody>
      </p:sp>
      <p:grpSp>
        <p:nvGrpSpPr>
          <p:cNvPr id="2818" name="Google Shape;2818;p153"/>
          <p:cNvGrpSpPr/>
          <p:nvPr/>
        </p:nvGrpSpPr>
        <p:grpSpPr>
          <a:xfrm>
            <a:off x="273363" y="954750"/>
            <a:ext cx="1857000" cy="1751100"/>
            <a:chOff x="273363" y="769200"/>
            <a:chExt cx="1857000" cy="1751100"/>
          </a:xfrm>
        </p:grpSpPr>
        <p:sp>
          <p:nvSpPr>
            <p:cNvPr id="2819" name="Google Shape;2819;p153"/>
            <p:cNvSpPr/>
            <p:nvPr/>
          </p:nvSpPr>
          <p:spPr>
            <a:xfrm>
              <a:off x="273363" y="769200"/>
              <a:ext cx="1857000" cy="1751100"/>
            </a:xfrm>
            <a:prstGeom prst="roundRect">
              <a:avLst>
                <a:gd fmla="val 7695" name="adj"/>
              </a:avLst>
            </a:prstGeom>
            <a:solidFill>
              <a:srgbClr val="FFFFFF"/>
            </a:solidFill>
            <a:ln cap="flat" cmpd="sng" w="19050">
              <a:solidFill>
                <a:srgbClr val="59C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0" name="Google Shape;2820;p153"/>
            <p:cNvPicPr preferRelativeResize="0"/>
            <p:nvPr/>
          </p:nvPicPr>
          <p:blipFill rotWithShape="1">
            <a:blip r:embed="rId3">
              <a:alphaModFix/>
            </a:blip>
            <a:srcRect b="0" l="7045" r="7447" t="0"/>
            <a:stretch/>
          </p:blipFill>
          <p:spPr>
            <a:xfrm>
              <a:off x="688626" y="842900"/>
              <a:ext cx="1026474" cy="939300"/>
            </a:xfrm>
            <a:prstGeom prst="rect">
              <a:avLst/>
            </a:prstGeom>
            <a:noFill/>
            <a:ln>
              <a:noFill/>
            </a:ln>
          </p:spPr>
        </p:pic>
        <p:grpSp>
          <p:nvGrpSpPr>
            <p:cNvPr id="2821" name="Google Shape;2821;p153"/>
            <p:cNvGrpSpPr/>
            <p:nvPr/>
          </p:nvGrpSpPr>
          <p:grpSpPr>
            <a:xfrm>
              <a:off x="379103" y="1839726"/>
              <a:ext cx="1645520" cy="575905"/>
              <a:chOff x="4758450" y="2254225"/>
              <a:chExt cx="2730700" cy="955700"/>
            </a:xfrm>
          </p:grpSpPr>
          <p:pic>
            <p:nvPicPr>
              <p:cNvPr id="2822" name="Google Shape;2822;p153"/>
              <p:cNvPicPr preferRelativeResize="0"/>
              <p:nvPr/>
            </p:nvPicPr>
            <p:blipFill>
              <a:blip r:embed="rId4">
                <a:alphaModFix/>
              </a:blip>
              <a:stretch>
                <a:fillRect/>
              </a:stretch>
            </p:blipFill>
            <p:spPr>
              <a:xfrm>
                <a:off x="4758450" y="2254225"/>
                <a:ext cx="414150" cy="955700"/>
              </a:xfrm>
              <a:prstGeom prst="rect">
                <a:avLst/>
              </a:prstGeom>
              <a:noFill/>
              <a:ln>
                <a:noFill/>
              </a:ln>
            </p:spPr>
          </p:pic>
          <p:pic>
            <p:nvPicPr>
              <p:cNvPr id="2823" name="Google Shape;2823;p153"/>
              <p:cNvPicPr preferRelativeResize="0"/>
              <p:nvPr/>
            </p:nvPicPr>
            <p:blipFill>
              <a:blip r:embed="rId4">
                <a:alphaModFix/>
              </a:blip>
              <a:stretch>
                <a:fillRect/>
              </a:stretch>
            </p:blipFill>
            <p:spPr>
              <a:xfrm>
                <a:off x="5221760" y="2254225"/>
                <a:ext cx="414150" cy="955700"/>
              </a:xfrm>
              <a:prstGeom prst="rect">
                <a:avLst/>
              </a:prstGeom>
              <a:noFill/>
              <a:ln>
                <a:noFill/>
              </a:ln>
            </p:spPr>
          </p:pic>
          <p:pic>
            <p:nvPicPr>
              <p:cNvPr id="2824" name="Google Shape;2824;p153"/>
              <p:cNvPicPr preferRelativeResize="0"/>
              <p:nvPr/>
            </p:nvPicPr>
            <p:blipFill>
              <a:blip r:embed="rId4">
                <a:alphaModFix/>
              </a:blip>
              <a:stretch>
                <a:fillRect/>
              </a:stretch>
            </p:blipFill>
            <p:spPr>
              <a:xfrm>
                <a:off x="5685070" y="2254225"/>
                <a:ext cx="414150" cy="955700"/>
              </a:xfrm>
              <a:prstGeom prst="rect">
                <a:avLst/>
              </a:prstGeom>
              <a:noFill/>
              <a:ln>
                <a:noFill/>
              </a:ln>
            </p:spPr>
          </p:pic>
          <p:pic>
            <p:nvPicPr>
              <p:cNvPr id="2825" name="Google Shape;2825;p153"/>
              <p:cNvPicPr preferRelativeResize="0"/>
              <p:nvPr/>
            </p:nvPicPr>
            <p:blipFill>
              <a:blip r:embed="rId4">
                <a:alphaModFix/>
              </a:blip>
              <a:stretch>
                <a:fillRect/>
              </a:stretch>
            </p:blipFill>
            <p:spPr>
              <a:xfrm>
                <a:off x="6148380" y="2254225"/>
                <a:ext cx="414150" cy="955700"/>
              </a:xfrm>
              <a:prstGeom prst="rect">
                <a:avLst/>
              </a:prstGeom>
              <a:noFill/>
              <a:ln>
                <a:noFill/>
              </a:ln>
            </p:spPr>
          </p:pic>
          <p:pic>
            <p:nvPicPr>
              <p:cNvPr id="2826" name="Google Shape;2826;p153"/>
              <p:cNvPicPr preferRelativeResize="0"/>
              <p:nvPr/>
            </p:nvPicPr>
            <p:blipFill>
              <a:blip r:embed="rId4">
                <a:alphaModFix/>
              </a:blip>
              <a:stretch>
                <a:fillRect/>
              </a:stretch>
            </p:blipFill>
            <p:spPr>
              <a:xfrm>
                <a:off x="6611690" y="2254225"/>
                <a:ext cx="414150" cy="955700"/>
              </a:xfrm>
              <a:prstGeom prst="rect">
                <a:avLst/>
              </a:prstGeom>
              <a:noFill/>
              <a:ln>
                <a:noFill/>
              </a:ln>
            </p:spPr>
          </p:pic>
          <p:pic>
            <p:nvPicPr>
              <p:cNvPr id="2827" name="Google Shape;2827;p153"/>
              <p:cNvPicPr preferRelativeResize="0"/>
              <p:nvPr/>
            </p:nvPicPr>
            <p:blipFill>
              <a:blip r:embed="rId4">
                <a:alphaModFix/>
              </a:blip>
              <a:stretch>
                <a:fillRect/>
              </a:stretch>
            </p:blipFill>
            <p:spPr>
              <a:xfrm>
                <a:off x="7075000" y="2254225"/>
                <a:ext cx="414150" cy="955700"/>
              </a:xfrm>
              <a:prstGeom prst="rect">
                <a:avLst/>
              </a:prstGeom>
              <a:noFill/>
              <a:ln>
                <a:noFill/>
              </a:ln>
            </p:spPr>
          </p:pic>
        </p:grpSp>
      </p:grpSp>
      <p:sp>
        <p:nvSpPr>
          <p:cNvPr id="2828" name="Google Shape;2828;p153"/>
          <p:cNvSpPr/>
          <p:nvPr/>
        </p:nvSpPr>
        <p:spPr>
          <a:xfrm>
            <a:off x="2520413" y="2837425"/>
            <a:ext cx="1857000" cy="280200"/>
          </a:xfrm>
          <a:prstGeom prst="rect">
            <a:avLst/>
          </a:prstGeom>
          <a:solidFill>
            <a:srgbClr val="30BB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Linux</a:t>
            </a:r>
            <a:endParaRPr>
              <a:solidFill>
                <a:srgbClr val="FFFFFF"/>
              </a:solidFill>
              <a:latin typeface="Roboto Medium"/>
              <a:ea typeface="Roboto Medium"/>
              <a:cs typeface="Roboto Medium"/>
              <a:sym typeface="Roboto Medium"/>
            </a:endParaRPr>
          </a:p>
        </p:txBody>
      </p:sp>
      <p:sp>
        <p:nvSpPr>
          <p:cNvPr id="2829" name="Google Shape;2829;p153"/>
          <p:cNvSpPr/>
          <p:nvPr/>
        </p:nvSpPr>
        <p:spPr>
          <a:xfrm>
            <a:off x="2520351" y="3211129"/>
            <a:ext cx="1857000" cy="280200"/>
          </a:xfrm>
          <a:prstGeom prst="rect">
            <a:avLst/>
          </a:prstGeom>
          <a:solidFill>
            <a:srgbClr val="1A6E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Azure VM</a:t>
            </a:r>
            <a:endParaRPr>
              <a:solidFill>
                <a:srgbClr val="FFFFFF"/>
              </a:solidFill>
              <a:latin typeface="Roboto Medium"/>
              <a:ea typeface="Roboto Medium"/>
              <a:cs typeface="Roboto Medium"/>
              <a:sym typeface="Roboto Medium"/>
            </a:endParaRPr>
          </a:p>
        </p:txBody>
      </p:sp>
      <p:sp>
        <p:nvSpPr>
          <p:cNvPr id="2830" name="Google Shape;2830;p153"/>
          <p:cNvSpPr/>
          <p:nvPr/>
        </p:nvSpPr>
        <p:spPr>
          <a:xfrm>
            <a:off x="4767705" y="2837425"/>
            <a:ext cx="1857000" cy="280200"/>
          </a:xfrm>
          <a:prstGeom prst="rect">
            <a:avLst/>
          </a:prstGeom>
          <a:solidFill>
            <a:srgbClr val="30BB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Linux</a:t>
            </a:r>
            <a:endParaRPr>
              <a:solidFill>
                <a:srgbClr val="FFFFFF"/>
              </a:solidFill>
              <a:latin typeface="Roboto Medium"/>
              <a:ea typeface="Roboto Medium"/>
              <a:cs typeface="Roboto Medium"/>
              <a:sym typeface="Roboto Medium"/>
            </a:endParaRPr>
          </a:p>
        </p:txBody>
      </p:sp>
      <p:sp>
        <p:nvSpPr>
          <p:cNvPr id="2831" name="Google Shape;2831;p153"/>
          <p:cNvSpPr/>
          <p:nvPr/>
        </p:nvSpPr>
        <p:spPr>
          <a:xfrm>
            <a:off x="4767643" y="3211129"/>
            <a:ext cx="1857000" cy="280200"/>
          </a:xfrm>
          <a:prstGeom prst="rect">
            <a:avLst/>
          </a:prstGeom>
          <a:solidFill>
            <a:srgbClr val="1A6E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Azure VM</a:t>
            </a:r>
            <a:endParaRPr>
              <a:solidFill>
                <a:srgbClr val="FFFFFF"/>
              </a:solidFill>
              <a:latin typeface="Roboto Medium"/>
              <a:ea typeface="Roboto Medium"/>
              <a:cs typeface="Roboto Medium"/>
              <a:sym typeface="Roboto Medium"/>
            </a:endParaRPr>
          </a:p>
        </p:txBody>
      </p:sp>
      <p:sp>
        <p:nvSpPr>
          <p:cNvPr id="2832" name="Google Shape;2832;p153"/>
          <p:cNvSpPr/>
          <p:nvPr/>
        </p:nvSpPr>
        <p:spPr>
          <a:xfrm>
            <a:off x="7014997" y="2837425"/>
            <a:ext cx="1857000" cy="280200"/>
          </a:xfrm>
          <a:prstGeom prst="rect">
            <a:avLst/>
          </a:prstGeom>
          <a:solidFill>
            <a:srgbClr val="30BB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Linux</a:t>
            </a:r>
            <a:endParaRPr>
              <a:solidFill>
                <a:srgbClr val="FFFFFF"/>
              </a:solidFill>
              <a:latin typeface="Roboto Medium"/>
              <a:ea typeface="Roboto Medium"/>
              <a:cs typeface="Roboto Medium"/>
              <a:sym typeface="Roboto Medium"/>
            </a:endParaRPr>
          </a:p>
        </p:txBody>
      </p:sp>
      <p:sp>
        <p:nvSpPr>
          <p:cNvPr id="2833" name="Google Shape;2833;p153"/>
          <p:cNvSpPr/>
          <p:nvPr/>
        </p:nvSpPr>
        <p:spPr>
          <a:xfrm>
            <a:off x="7014934" y="3211129"/>
            <a:ext cx="1857000" cy="280200"/>
          </a:xfrm>
          <a:prstGeom prst="rect">
            <a:avLst/>
          </a:prstGeom>
          <a:solidFill>
            <a:srgbClr val="1A6E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Azure VM</a:t>
            </a:r>
            <a:endParaRPr>
              <a:solidFill>
                <a:srgbClr val="FFFFFF"/>
              </a:solidFill>
              <a:latin typeface="Roboto Medium"/>
              <a:ea typeface="Roboto Medium"/>
              <a:cs typeface="Roboto Medium"/>
              <a:sym typeface="Roboto Medium"/>
            </a:endParaRPr>
          </a:p>
        </p:txBody>
      </p:sp>
      <p:sp>
        <p:nvSpPr>
          <p:cNvPr id="2834" name="Google Shape;2834;p153"/>
          <p:cNvSpPr/>
          <p:nvPr/>
        </p:nvSpPr>
        <p:spPr>
          <a:xfrm>
            <a:off x="273450" y="3584833"/>
            <a:ext cx="8598900" cy="416100"/>
          </a:xfrm>
          <a:prstGeom prst="rect">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Hypervisor OS </a:t>
            </a:r>
            <a:r>
              <a:rPr lang="en">
                <a:solidFill>
                  <a:srgbClr val="FFFFFF"/>
                </a:solidFill>
                <a:latin typeface="Roboto Light"/>
                <a:ea typeface="Roboto Light"/>
                <a:cs typeface="Roboto Light"/>
                <a:sym typeface="Roboto Light"/>
              </a:rPr>
              <a:t> (Usually Linux-based</a:t>
            </a:r>
            <a:r>
              <a:rPr lang="en">
                <a:solidFill>
                  <a:srgbClr val="FFFFFF"/>
                </a:solidFill>
                <a:latin typeface="Roboto"/>
                <a:ea typeface="Roboto"/>
                <a:cs typeface="Roboto"/>
                <a:sym typeface="Roboto"/>
              </a:rPr>
              <a:t>)</a:t>
            </a:r>
            <a:endParaRPr>
              <a:solidFill>
                <a:srgbClr val="FFFFFF"/>
              </a:solidFill>
              <a:latin typeface="Roboto"/>
              <a:ea typeface="Roboto"/>
              <a:cs typeface="Roboto"/>
              <a:sym typeface="Roboto"/>
            </a:endParaRPr>
          </a:p>
        </p:txBody>
      </p:sp>
      <p:sp>
        <p:nvSpPr>
          <p:cNvPr id="2835" name="Google Shape;2835;p153"/>
          <p:cNvSpPr/>
          <p:nvPr/>
        </p:nvSpPr>
        <p:spPr>
          <a:xfrm>
            <a:off x="273450" y="4094438"/>
            <a:ext cx="8598900" cy="416100"/>
          </a:xfrm>
          <a:prstGeom prst="rect">
            <a:avLst/>
          </a:prstGeom>
          <a:solidFill>
            <a:srgbClr val="3645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Physical Datacenter Server </a:t>
            </a:r>
            <a:r>
              <a:rPr lang="en">
                <a:solidFill>
                  <a:srgbClr val="FFFFFF"/>
                </a:solidFill>
                <a:latin typeface="Roboto Light"/>
                <a:ea typeface="Roboto Light"/>
                <a:cs typeface="Roboto Light"/>
                <a:sym typeface="Roboto Light"/>
              </a:rPr>
              <a:t> (aka “Bare Metal” server)</a:t>
            </a:r>
            <a:endParaRPr>
              <a:solidFill>
                <a:srgbClr val="FFFFFF"/>
              </a:solidFill>
              <a:latin typeface="Roboto Light"/>
              <a:ea typeface="Roboto Light"/>
              <a:cs typeface="Roboto Light"/>
              <a:sym typeface="Roboto Light"/>
            </a:endParaRPr>
          </a:p>
        </p:txBody>
      </p:sp>
      <p:pic>
        <p:nvPicPr>
          <p:cNvPr id="2836" name="Google Shape;2836;p153"/>
          <p:cNvPicPr preferRelativeResize="0"/>
          <p:nvPr/>
        </p:nvPicPr>
        <p:blipFill>
          <a:blip r:embed="rId5">
            <a:alphaModFix/>
          </a:blip>
          <a:stretch>
            <a:fillRect/>
          </a:stretch>
        </p:blipFill>
        <p:spPr>
          <a:xfrm>
            <a:off x="-24600" y="4745949"/>
            <a:ext cx="9168600" cy="391576"/>
          </a:xfrm>
          <a:prstGeom prst="rect">
            <a:avLst/>
          </a:prstGeom>
          <a:noFill/>
          <a:ln>
            <a:noFill/>
          </a:ln>
        </p:spPr>
      </p:pic>
      <p:grpSp>
        <p:nvGrpSpPr>
          <p:cNvPr id="2837" name="Google Shape;2837;p153"/>
          <p:cNvGrpSpPr/>
          <p:nvPr/>
        </p:nvGrpSpPr>
        <p:grpSpPr>
          <a:xfrm>
            <a:off x="2517188" y="954750"/>
            <a:ext cx="1857000" cy="1751100"/>
            <a:chOff x="273363" y="769200"/>
            <a:chExt cx="1857000" cy="1751100"/>
          </a:xfrm>
        </p:grpSpPr>
        <p:sp>
          <p:nvSpPr>
            <p:cNvPr id="2838" name="Google Shape;2838;p153"/>
            <p:cNvSpPr/>
            <p:nvPr/>
          </p:nvSpPr>
          <p:spPr>
            <a:xfrm>
              <a:off x="273363" y="769200"/>
              <a:ext cx="1857000" cy="1751100"/>
            </a:xfrm>
            <a:prstGeom prst="roundRect">
              <a:avLst>
                <a:gd fmla="val 7695" name="adj"/>
              </a:avLst>
            </a:prstGeom>
            <a:solidFill>
              <a:srgbClr val="FFFFFF"/>
            </a:solidFill>
            <a:ln cap="flat" cmpd="sng" w="19050">
              <a:solidFill>
                <a:srgbClr val="59C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9" name="Google Shape;2839;p153"/>
            <p:cNvPicPr preferRelativeResize="0"/>
            <p:nvPr/>
          </p:nvPicPr>
          <p:blipFill rotWithShape="1">
            <a:blip r:embed="rId3">
              <a:alphaModFix/>
            </a:blip>
            <a:srcRect b="0" l="7045" r="7447" t="0"/>
            <a:stretch/>
          </p:blipFill>
          <p:spPr>
            <a:xfrm>
              <a:off x="688626" y="842900"/>
              <a:ext cx="1026474" cy="939300"/>
            </a:xfrm>
            <a:prstGeom prst="rect">
              <a:avLst/>
            </a:prstGeom>
            <a:noFill/>
            <a:ln>
              <a:noFill/>
            </a:ln>
          </p:spPr>
        </p:pic>
        <p:grpSp>
          <p:nvGrpSpPr>
            <p:cNvPr id="2840" name="Google Shape;2840;p153"/>
            <p:cNvGrpSpPr/>
            <p:nvPr/>
          </p:nvGrpSpPr>
          <p:grpSpPr>
            <a:xfrm>
              <a:off x="379103" y="1839726"/>
              <a:ext cx="1645520" cy="575905"/>
              <a:chOff x="4758450" y="2254225"/>
              <a:chExt cx="2730700" cy="955700"/>
            </a:xfrm>
          </p:grpSpPr>
          <p:pic>
            <p:nvPicPr>
              <p:cNvPr id="2841" name="Google Shape;2841;p153"/>
              <p:cNvPicPr preferRelativeResize="0"/>
              <p:nvPr/>
            </p:nvPicPr>
            <p:blipFill>
              <a:blip r:embed="rId4">
                <a:alphaModFix/>
              </a:blip>
              <a:stretch>
                <a:fillRect/>
              </a:stretch>
            </p:blipFill>
            <p:spPr>
              <a:xfrm>
                <a:off x="4758450" y="2254225"/>
                <a:ext cx="414150" cy="955700"/>
              </a:xfrm>
              <a:prstGeom prst="rect">
                <a:avLst/>
              </a:prstGeom>
              <a:noFill/>
              <a:ln>
                <a:noFill/>
              </a:ln>
            </p:spPr>
          </p:pic>
          <p:pic>
            <p:nvPicPr>
              <p:cNvPr id="2842" name="Google Shape;2842;p153"/>
              <p:cNvPicPr preferRelativeResize="0"/>
              <p:nvPr/>
            </p:nvPicPr>
            <p:blipFill>
              <a:blip r:embed="rId4">
                <a:alphaModFix/>
              </a:blip>
              <a:stretch>
                <a:fillRect/>
              </a:stretch>
            </p:blipFill>
            <p:spPr>
              <a:xfrm>
                <a:off x="5221760" y="2254225"/>
                <a:ext cx="414150" cy="955700"/>
              </a:xfrm>
              <a:prstGeom prst="rect">
                <a:avLst/>
              </a:prstGeom>
              <a:noFill/>
              <a:ln>
                <a:noFill/>
              </a:ln>
            </p:spPr>
          </p:pic>
          <p:pic>
            <p:nvPicPr>
              <p:cNvPr id="2843" name="Google Shape;2843;p153"/>
              <p:cNvPicPr preferRelativeResize="0"/>
              <p:nvPr/>
            </p:nvPicPr>
            <p:blipFill>
              <a:blip r:embed="rId4">
                <a:alphaModFix/>
              </a:blip>
              <a:stretch>
                <a:fillRect/>
              </a:stretch>
            </p:blipFill>
            <p:spPr>
              <a:xfrm>
                <a:off x="5685070" y="2254225"/>
                <a:ext cx="414150" cy="955700"/>
              </a:xfrm>
              <a:prstGeom prst="rect">
                <a:avLst/>
              </a:prstGeom>
              <a:noFill/>
              <a:ln>
                <a:noFill/>
              </a:ln>
            </p:spPr>
          </p:pic>
          <p:pic>
            <p:nvPicPr>
              <p:cNvPr id="2844" name="Google Shape;2844;p153"/>
              <p:cNvPicPr preferRelativeResize="0"/>
              <p:nvPr/>
            </p:nvPicPr>
            <p:blipFill>
              <a:blip r:embed="rId4">
                <a:alphaModFix/>
              </a:blip>
              <a:stretch>
                <a:fillRect/>
              </a:stretch>
            </p:blipFill>
            <p:spPr>
              <a:xfrm>
                <a:off x="6148380" y="2254225"/>
                <a:ext cx="414150" cy="955700"/>
              </a:xfrm>
              <a:prstGeom prst="rect">
                <a:avLst/>
              </a:prstGeom>
              <a:noFill/>
              <a:ln>
                <a:noFill/>
              </a:ln>
            </p:spPr>
          </p:pic>
          <p:pic>
            <p:nvPicPr>
              <p:cNvPr id="2845" name="Google Shape;2845;p153"/>
              <p:cNvPicPr preferRelativeResize="0"/>
              <p:nvPr/>
            </p:nvPicPr>
            <p:blipFill>
              <a:blip r:embed="rId4">
                <a:alphaModFix/>
              </a:blip>
              <a:stretch>
                <a:fillRect/>
              </a:stretch>
            </p:blipFill>
            <p:spPr>
              <a:xfrm>
                <a:off x="6611690" y="2254225"/>
                <a:ext cx="414150" cy="955700"/>
              </a:xfrm>
              <a:prstGeom prst="rect">
                <a:avLst/>
              </a:prstGeom>
              <a:noFill/>
              <a:ln>
                <a:noFill/>
              </a:ln>
            </p:spPr>
          </p:pic>
          <p:pic>
            <p:nvPicPr>
              <p:cNvPr id="2846" name="Google Shape;2846;p153"/>
              <p:cNvPicPr preferRelativeResize="0"/>
              <p:nvPr/>
            </p:nvPicPr>
            <p:blipFill>
              <a:blip r:embed="rId4">
                <a:alphaModFix/>
              </a:blip>
              <a:stretch>
                <a:fillRect/>
              </a:stretch>
            </p:blipFill>
            <p:spPr>
              <a:xfrm>
                <a:off x="7075000" y="2254225"/>
                <a:ext cx="414150" cy="955700"/>
              </a:xfrm>
              <a:prstGeom prst="rect">
                <a:avLst/>
              </a:prstGeom>
              <a:noFill/>
              <a:ln>
                <a:noFill/>
              </a:ln>
            </p:spPr>
          </p:pic>
        </p:grpSp>
      </p:grpSp>
      <p:grpSp>
        <p:nvGrpSpPr>
          <p:cNvPr id="2847" name="Google Shape;2847;p153"/>
          <p:cNvGrpSpPr/>
          <p:nvPr/>
        </p:nvGrpSpPr>
        <p:grpSpPr>
          <a:xfrm>
            <a:off x="4761013" y="954750"/>
            <a:ext cx="1857000" cy="1751100"/>
            <a:chOff x="273363" y="769200"/>
            <a:chExt cx="1857000" cy="1751100"/>
          </a:xfrm>
        </p:grpSpPr>
        <p:sp>
          <p:nvSpPr>
            <p:cNvPr id="2848" name="Google Shape;2848;p153"/>
            <p:cNvSpPr/>
            <p:nvPr/>
          </p:nvSpPr>
          <p:spPr>
            <a:xfrm>
              <a:off x="273363" y="769200"/>
              <a:ext cx="1857000" cy="1751100"/>
            </a:xfrm>
            <a:prstGeom prst="roundRect">
              <a:avLst>
                <a:gd fmla="val 7695" name="adj"/>
              </a:avLst>
            </a:prstGeom>
            <a:solidFill>
              <a:srgbClr val="FFFFFF"/>
            </a:solidFill>
            <a:ln cap="flat" cmpd="sng" w="19050">
              <a:solidFill>
                <a:srgbClr val="59C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9" name="Google Shape;2849;p153"/>
            <p:cNvPicPr preferRelativeResize="0"/>
            <p:nvPr/>
          </p:nvPicPr>
          <p:blipFill rotWithShape="1">
            <a:blip r:embed="rId3">
              <a:alphaModFix/>
            </a:blip>
            <a:srcRect b="0" l="7045" r="7447" t="0"/>
            <a:stretch/>
          </p:blipFill>
          <p:spPr>
            <a:xfrm>
              <a:off x="688626" y="842900"/>
              <a:ext cx="1026474" cy="939300"/>
            </a:xfrm>
            <a:prstGeom prst="rect">
              <a:avLst/>
            </a:prstGeom>
            <a:noFill/>
            <a:ln>
              <a:noFill/>
            </a:ln>
          </p:spPr>
        </p:pic>
        <p:grpSp>
          <p:nvGrpSpPr>
            <p:cNvPr id="2850" name="Google Shape;2850;p153"/>
            <p:cNvGrpSpPr/>
            <p:nvPr/>
          </p:nvGrpSpPr>
          <p:grpSpPr>
            <a:xfrm>
              <a:off x="379103" y="1839726"/>
              <a:ext cx="1645520" cy="575905"/>
              <a:chOff x="4758450" y="2254225"/>
              <a:chExt cx="2730700" cy="955700"/>
            </a:xfrm>
          </p:grpSpPr>
          <p:pic>
            <p:nvPicPr>
              <p:cNvPr id="2851" name="Google Shape;2851;p153"/>
              <p:cNvPicPr preferRelativeResize="0"/>
              <p:nvPr/>
            </p:nvPicPr>
            <p:blipFill>
              <a:blip r:embed="rId4">
                <a:alphaModFix/>
              </a:blip>
              <a:stretch>
                <a:fillRect/>
              </a:stretch>
            </p:blipFill>
            <p:spPr>
              <a:xfrm>
                <a:off x="4758450" y="2254225"/>
                <a:ext cx="414150" cy="955700"/>
              </a:xfrm>
              <a:prstGeom prst="rect">
                <a:avLst/>
              </a:prstGeom>
              <a:noFill/>
              <a:ln>
                <a:noFill/>
              </a:ln>
            </p:spPr>
          </p:pic>
          <p:pic>
            <p:nvPicPr>
              <p:cNvPr id="2852" name="Google Shape;2852;p153"/>
              <p:cNvPicPr preferRelativeResize="0"/>
              <p:nvPr/>
            </p:nvPicPr>
            <p:blipFill>
              <a:blip r:embed="rId4">
                <a:alphaModFix/>
              </a:blip>
              <a:stretch>
                <a:fillRect/>
              </a:stretch>
            </p:blipFill>
            <p:spPr>
              <a:xfrm>
                <a:off x="5221760" y="2254225"/>
                <a:ext cx="414150" cy="955700"/>
              </a:xfrm>
              <a:prstGeom prst="rect">
                <a:avLst/>
              </a:prstGeom>
              <a:noFill/>
              <a:ln>
                <a:noFill/>
              </a:ln>
            </p:spPr>
          </p:pic>
          <p:pic>
            <p:nvPicPr>
              <p:cNvPr id="2853" name="Google Shape;2853;p153"/>
              <p:cNvPicPr preferRelativeResize="0"/>
              <p:nvPr/>
            </p:nvPicPr>
            <p:blipFill>
              <a:blip r:embed="rId4">
                <a:alphaModFix/>
              </a:blip>
              <a:stretch>
                <a:fillRect/>
              </a:stretch>
            </p:blipFill>
            <p:spPr>
              <a:xfrm>
                <a:off x="5685070" y="2254225"/>
                <a:ext cx="414150" cy="955700"/>
              </a:xfrm>
              <a:prstGeom prst="rect">
                <a:avLst/>
              </a:prstGeom>
              <a:noFill/>
              <a:ln>
                <a:noFill/>
              </a:ln>
            </p:spPr>
          </p:pic>
          <p:pic>
            <p:nvPicPr>
              <p:cNvPr id="2854" name="Google Shape;2854;p153"/>
              <p:cNvPicPr preferRelativeResize="0"/>
              <p:nvPr/>
            </p:nvPicPr>
            <p:blipFill>
              <a:blip r:embed="rId4">
                <a:alphaModFix/>
              </a:blip>
              <a:stretch>
                <a:fillRect/>
              </a:stretch>
            </p:blipFill>
            <p:spPr>
              <a:xfrm>
                <a:off x="6148380" y="2254225"/>
                <a:ext cx="414150" cy="955700"/>
              </a:xfrm>
              <a:prstGeom prst="rect">
                <a:avLst/>
              </a:prstGeom>
              <a:noFill/>
              <a:ln>
                <a:noFill/>
              </a:ln>
            </p:spPr>
          </p:pic>
          <p:pic>
            <p:nvPicPr>
              <p:cNvPr id="2855" name="Google Shape;2855;p153"/>
              <p:cNvPicPr preferRelativeResize="0"/>
              <p:nvPr/>
            </p:nvPicPr>
            <p:blipFill>
              <a:blip r:embed="rId4">
                <a:alphaModFix/>
              </a:blip>
              <a:stretch>
                <a:fillRect/>
              </a:stretch>
            </p:blipFill>
            <p:spPr>
              <a:xfrm>
                <a:off x="6611690" y="2254225"/>
                <a:ext cx="414150" cy="955700"/>
              </a:xfrm>
              <a:prstGeom prst="rect">
                <a:avLst/>
              </a:prstGeom>
              <a:noFill/>
              <a:ln>
                <a:noFill/>
              </a:ln>
            </p:spPr>
          </p:pic>
          <p:pic>
            <p:nvPicPr>
              <p:cNvPr id="2856" name="Google Shape;2856;p153"/>
              <p:cNvPicPr preferRelativeResize="0"/>
              <p:nvPr/>
            </p:nvPicPr>
            <p:blipFill>
              <a:blip r:embed="rId4">
                <a:alphaModFix/>
              </a:blip>
              <a:stretch>
                <a:fillRect/>
              </a:stretch>
            </p:blipFill>
            <p:spPr>
              <a:xfrm>
                <a:off x="7075000" y="2254225"/>
                <a:ext cx="414150" cy="955700"/>
              </a:xfrm>
              <a:prstGeom prst="rect">
                <a:avLst/>
              </a:prstGeom>
              <a:noFill/>
              <a:ln>
                <a:noFill/>
              </a:ln>
            </p:spPr>
          </p:pic>
        </p:grpSp>
      </p:grpSp>
      <p:grpSp>
        <p:nvGrpSpPr>
          <p:cNvPr id="2857" name="Google Shape;2857;p153"/>
          <p:cNvGrpSpPr/>
          <p:nvPr/>
        </p:nvGrpSpPr>
        <p:grpSpPr>
          <a:xfrm>
            <a:off x="6994438" y="954750"/>
            <a:ext cx="1857000" cy="1751100"/>
            <a:chOff x="273363" y="769200"/>
            <a:chExt cx="1857000" cy="1751100"/>
          </a:xfrm>
        </p:grpSpPr>
        <p:sp>
          <p:nvSpPr>
            <p:cNvPr id="2858" name="Google Shape;2858;p153"/>
            <p:cNvSpPr/>
            <p:nvPr/>
          </p:nvSpPr>
          <p:spPr>
            <a:xfrm>
              <a:off x="273363" y="769200"/>
              <a:ext cx="1857000" cy="1751100"/>
            </a:xfrm>
            <a:prstGeom prst="roundRect">
              <a:avLst>
                <a:gd fmla="val 7695" name="adj"/>
              </a:avLst>
            </a:prstGeom>
            <a:solidFill>
              <a:srgbClr val="FFFFFF"/>
            </a:solidFill>
            <a:ln cap="flat" cmpd="sng" w="19050">
              <a:solidFill>
                <a:srgbClr val="59C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9" name="Google Shape;2859;p153"/>
            <p:cNvPicPr preferRelativeResize="0"/>
            <p:nvPr/>
          </p:nvPicPr>
          <p:blipFill rotWithShape="1">
            <a:blip r:embed="rId3">
              <a:alphaModFix/>
            </a:blip>
            <a:srcRect b="0" l="7045" r="7447" t="0"/>
            <a:stretch/>
          </p:blipFill>
          <p:spPr>
            <a:xfrm>
              <a:off x="688626" y="842900"/>
              <a:ext cx="1026474" cy="939300"/>
            </a:xfrm>
            <a:prstGeom prst="rect">
              <a:avLst/>
            </a:prstGeom>
            <a:noFill/>
            <a:ln>
              <a:noFill/>
            </a:ln>
          </p:spPr>
        </p:pic>
        <p:grpSp>
          <p:nvGrpSpPr>
            <p:cNvPr id="2860" name="Google Shape;2860;p153"/>
            <p:cNvGrpSpPr/>
            <p:nvPr/>
          </p:nvGrpSpPr>
          <p:grpSpPr>
            <a:xfrm>
              <a:off x="379103" y="1839726"/>
              <a:ext cx="1645520" cy="575905"/>
              <a:chOff x="4758450" y="2254225"/>
              <a:chExt cx="2730700" cy="955700"/>
            </a:xfrm>
          </p:grpSpPr>
          <p:pic>
            <p:nvPicPr>
              <p:cNvPr id="2861" name="Google Shape;2861;p153"/>
              <p:cNvPicPr preferRelativeResize="0"/>
              <p:nvPr/>
            </p:nvPicPr>
            <p:blipFill>
              <a:blip r:embed="rId4">
                <a:alphaModFix/>
              </a:blip>
              <a:stretch>
                <a:fillRect/>
              </a:stretch>
            </p:blipFill>
            <p:spPr>
              <a:xfrm>
                <a:off x="4758450" y="2254225"/>
                <a:ext cx="414150" cy="955700"/>
              </a:xfrm>
              <a:prstGeom prst="rect">
                <a:avLst/>
              </a:prstGeom>
              <a:noFill/>
              <a:ln>
                <a:noFill/>
              </a:ln>
            </p:spPr>
          </p:pic>
          <p:pic>
            <p:nvPicPr>
              <p:cNvPr id="2862" name="Google Shape;2862;p153"/>
              <p:cNvPicPr preferRelativeResize="0"/>
              <p:nvPr/>
            </p:nvPicPr>
            <p:blipFill>
              <a:blip r:embed="rId4">
                <a:alphaModFix/>
              </a:blip>
              <a:stretch>
                <a:fillRect/>
              </a:stretch>
            </p:blipFill>
            <p:spPr>
              <a:xfrm>
                <a:off x="5221760" y="2254225"/>
                <a:ext cx="414150" cy="955700"/>
              </a:xfrm>
              <a:prstGeom prst="rect">
                <a:avLst/>
              </a:prstGeom>
              <a:noFill/>
              <a:ln>
                <a:noFill/>
              </a:ln>
            </p:spPr>
          </p:pic>
          <p:pic>
            <p:nvPicPr>
              <p:cNvPr id="2863" name="Google Shape;2863;p153"/>
              <p:cNvPicPr preferRelativeResize="0"/>
              <p:nvPr/>
            </p:nvPicPr>
            <p:blipFill>
              <a:blip r:embed="rId4">
                <a:alphaModFix/>
              </a:blip>
              <a:stretch>
                <a:fillRect/>
              </a:stretch>
            </p:blipFill>
            <p:spPr>
              <a:xfrm>
                <a:off x="5685070" y="2254225"/>
                <a:ext cx="414150" cy="955700"/>
              </a:xfrm>
              <a:prstGeom prst="rect">
                <a:avLst/>
              </a:prstGeom>
              <a:noFill/>
              <a:ln>
                <a:noFill/>
              </a:ln>
            </p:spPr>
          </p:pic>
          <p:pic>
            <p:nvPicPr>
              <p:cNvPr id="2864" name="Google Shape;2864;p153"/>
              <p:cNvPicPr preferRelativeResize="0"/>
              <p:nvPr/>
            </p:nvPicPr>
            <p:blipFill>
              <a:blip r:embed="rId4">
                <a:alphaModFix/>
              </a:blip>
              <a:stretch>
                <a:fillRect/>
              </a:stretch>
            </p:blipFill>
            <p:spPr>
              <a:xfrm>
                <a:off x="6148380" y="2254225"/>
                <a:ext cx="414150" cy="955700"/>
              </a:xfrm>
              <a:prstGeom prst="rect">
                <a:avLst/>
              </a:prstGeom>
              <a:noFill/>
              <a:ln>
                <a:noFill/>
              </a:ln>
            </p:spPr>
          </p:pic>
          <p:pic>
            <p:nvPicPr>
              <p:cNvPr id="2865" name="Google Shape;2865;p153"/>
              <p:cNvPicPr preferRelativeResize="0"/>
              <p:nvPr/>
            </p:nvPicPr>
            <p:blipFill>
              <a:blip r:embed="rId4">
                <a:alphaModFix/>
              </a:blip>
              <a:stretch>
                <a:fillRect/>
              </a:stretch>
            </p:blipFill>
            <p:spPr>
              <a:xfrm>
                <a:off x="6611690" y="2254225"/>
                <a:ext cx="414150" cy="955700"/>
              </a:xfrm>
              <a:prstGeom prst="rect">
                <a:avLst/>
              </a:prstGeom>
              <a:noFill/>
              <a:ln>
                <a:noFill/>
              </a:ln>
            </p:spPr>
          </p:pic>
          <p:pic>
            <p:nvPicPr>
              <p:cNvPr id="2866" name="Google Shape;2866;p153"/>
              <p:cNvPicPr preferRelativeResize="0"/>
              <p:nvPr/>
            </p:nvPicPr>
            <p:blipFill>
              <a:blip r:embed="rId4">
                <a:alphaModFix/>
              </a:blip>
              <a:stretch>
                <a:fillRect/>
              </a:stretch>
            </p:blipFill>
            <p:spPr>
              <a:xfrm>
                <a:off x="7075000" y="2254225"/>
                <a:ext cx="414150" cy="955700"/>
              </a:xfrm>
              <a:prstGeom prst="rect">
                <a:avLst/>
              </a:prstGeom>
              <a:noFill/>
              <a:ln>
                <a:noFill/>
              </a:ln>
            </p:spPr>
          </p:pic>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AF6F9"/>
        </a:solidFill>
      </p:bgPr>
    </p:bg>
    <p:spTree>
      <p:nvGrpSpPr>
        <p:cNvPr id="2870" name="Shape 2870"/>
        <p:cNvGrpSpPr/>
        <p:nvPr/>
      </p:nvGrpSpPr>
      <p:grpSpPr>
        <a:xfrm>
          <a:off x="0" y="0"/>
          <a:ext cx="0" cy="0"/>
          <a:chOff x="0" y="0"/>
          <a:chExt cx="0" cy="0"/>
        </a:xfrm>
      </p:grpSpPr>
      <p:sp>
        <p:nvSpPr>
          <p:cNvPr id="2871" name="Google Shape;2871;p1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Benefits of Containers</a:t>
            </a:r>
            <a:endParaRPr/>
          </a:p>
        </p:txBody>
      </p:sp>
      <p:sp>
        <p:nvSpPr>
          <p:cNvPr id="2872" name="Google Shape;2872;p1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873" name="Google Shape;2873;p154"/>
          <p:cNvGraphicFramePr/>
          <p:nvPr/>
        </p:nvGraphicFramePr>
        <p:xfrm>
          <a:off x="502200" y="1137525"/>
          <a:ext cx="3000000" cy="3000000"/>
        </p:xfrm>
        <a:graphic>
          <a:graphicData uri="http://schemas.openxmlformats.org/drawingml/2006/table">
            <a:tbl>
              <a:tblPr>
                <a:noFill/>
                <a:tableStyleId>{D721B08A-AD91-49F1-A63F-F9784235ADEB}</a:tableStyleId>
              </a:tblPr>
              <a:tblGrid>
                <a:gridCol w="2348975"/>
                <a:gridCol w="5897600"/>
              </a:tblGrid>
              <a:tr h="381000">
                <a:tc>
                  <a:txBody>
                    <a:bodyPr/>
                    <a:lstStyle/>
                    <a:p>
                      <a:pPr indent="0" lvl="0" marL="0" rtl="0" algn="l">
                        <a:spcBef>
                          <a:spcPts val="0"/>
                        </a:spcBef>
                        <a:spcAft>
                          <a:spcPts val="0"/>
                        </a:spcAft>
                        <a:buClr>
                          <a:schemeClr val="dk1"/>
                        </a:buClr>
                        <a:buSzPts val="1100"/>
                        <a:buFont typeface="Arial"/>
                        <a:buNone/>
                      </a:pPr>
                      <a:r>
                        <a:rPr lang="en" sz="1800">
                          <a:solidFill>
                            <a:schemeClr val="lt1"/>
                          </a:solidFill>
                          <a:latin typeface="Roboto Medium"/>
                          <a:ea typeface="Roboto Medium"/>
                          <a:cs typeface="Roboto Medium"/>
                          <a:sym typeface="Roboto Medium"/>
                        </a:rPr>
                        <a:t>Benefits</a:t>
                      </a:r>
                      <a:endParaRPr sz="1800">
                        <a:solidFill>
                          <a:srgbClr val="FFFFFF"/>
                        </a:solidFill>
                        <a:latin typeface="Roboto Medium"/>
                        <a:ea typeface="Roboto Medium"/>
                        <a:cs typeface="Roboto Medium"/>
                        <a:sym typeface="Roboto Medium"/>
                      </a:endParaRPr>
                    </a:p>
                  </a:txBody>
                  <a:tcPr marT="45700" marB="0" marR="91425" marL="9142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30BBB9"/>
                    </a:solidFill>
                  </a:tcPr>
                </a:tc>
                <a:tc>
                  <a:txBody>
                    <a:bodyPr/>
                    <a:lstStyle/>
                    <a:p>
                      <a:pPr indent="0" lvl="0" marL="91440" rtl="0" algn="l">
                        <a:spcBef>
                          <a:spcPts val="0"/>
                        </a:spcBef>
                        <a:spcAft>
                          <a:spcPts val="0"/>
                        </a:spcAft>
                        <a:buNone/>
                      </a:pPr>
                      <a:r>
                        <a:t/>
                      </a:r>
                      <a:endParaRPr sz="1800">
                        <a:solidFill>
                          <a:srgbClr val="FFFFFF"/>
                        </a:solidFill>
                        <a:latin typeface="Roboto Medium"/>
                        <a:ea typeface="Roboto Medium"/>
                        <a:cs typeface="Roboto Medium"/>
                        <a:sym typeface="Roboto Medium"/>
                      </a:endParaRPr>
                    </a:p>
                  </a:txBody>
                  <a:tcPr marT="45700" marB="0" marR="91425" marL="9142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30BBB9"/>
                    </a:solidFill>
                  </a:tcPr>
                </a:tc>
              </a:tr>
              <a:tr h="381000">
                <a:tc>
                  <a:txBody>
                    <a:bodyPr/>
                    <a:lstStyle/>
                    <a:p>
                      <a:pPr indent="0" lvl="0" marL="0" rtl="0" algn="l">
                        <a:spcBef>
                          <a:spcPts val="0"/>
                        </a:spcBef>
                        <a:spcAft>
                          <a:spcPts val="0"/>
                        </a:spcAft>
                        <a:buNone/>
                      </a:pPr>
                      <a:r>
                        <a:rPr b="1" lang="en" sz="1500">
                          <a:latin typeface="Roboto"/>
                          <a:ea typeface="Roboto"/>
                          <a:cs typeface="Roboto"/>
                          <a:sym typeface="Roboto"/>
                        </a:rPr>
                        <a:t>Lightweight</a:t>
                      </a:r>
                      <a:endParaRPr sz="1500">
                        <a:latin typeface="Roboto"/>
                        <a:ea typeface="Roboto"/>
                        <a:cs typeface="Roboto"/>
                        <a:sym typeface="Roboto"/>
                      </a:endParaRPr>
                    </a:p>
                  </a:txBody>
                  <a:tcPr marT="91425" marB="91425" marR="91425" marL="9142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They are much lighter weight than virtual machines because they don't need to </a:t>
                      </a:r>
                      <a:br>
                        <a:rPr lang="en" sz="1200">
                          <a:latin typeface="Roboto"/>
                          <a:ea typeface="Roboto"/>
                          <a:cs typeface="Roboto"/>
                          <a:sym typeface="Roboto"/>
                        </a:rPr>
                      </a:br>
                      <a:r>
                        <a:rPr lang="en" sz="1200">
                          <a:latin typeface="Roboto"/>
                          <a:ea typeface="Roboto"/>
                          <a:cs typeface="Roboto"/>
                          <a:sym typeface="Roboto"/>
                        </a:rPr>
                        <a:t>virtualize all computer hardware and don't need to run their own OS.</a:t>
                      </a:r>
                      <a:endParaRPr sz="1200">
                        <a:latin typeface="Roboto"/>
                        <a:ea typeface="Roboto"/>
                        <a:cs typeface="Roboto"/>
                        <a:sym typeface="Roboto"/>
                      </a:endParaRPr>
                    </a:p>
                  </a:txBody>
                  <a:tcPr marT="91425" marB="91425" marR="0" marL="18287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FFFFFF"/>
                    </a:solidFill>
                  </a:tcPr>
                </a:tc>
              </a:tr>
              <a:tr h="546550">
                <a:tc>
                  <a:txBody>
                    <a:bodyPr/>
                    <a:lstStyle/>
                    <a:p>
                      <a:pPr indent="0" lvl="0" marL="0" rtl="0" algn="l">
                        <a:spcBef>
                          <a:spcPts val="0"/>
                        </a:spcBef>
                        <a:spcAft>
                          <a:spcPts val="0"/>
                        </a:spcAft>
                        <a:buClr>
                          <a:schemeClr val="dk1"/>
                        </a:buClr>
                        <a:buSzPts val="1100"/>
                        <a:buFont typeface="Arial"/>
                        <a:buNone/>
                      </a:pPr>
                      <a:r>
                        <a:rPr b="1" lang="en" sz="1500">
                          <a:latin typeface="Roboto"/>
                          <a:ea typeface="Roboto"/>
                          <a:cs typeface="Roboto"/>
                          <a:sym typeface="Roboto"/>
                        </a:rPr>
                        <a:t>Share resources</a:t>
                      </a:r>
                      <a:endParaRPr b="1" sz="1500">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b="1" sz="1500">
                        <a:latin typeface="Roboto"/>
                        <a:ea typeface="Roboto"/>
                        <a:cs typeface="Roboto"/>
                        <a:sym typeface="Roboto"/>
                      </a:endParaRPr>
                    </a:p>
                  </a:txBody>
                  <a:tcPr marT="91425" marB="91425" marR="91425" marL="9142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AFE8EF">
                        <a:alpha val="55870"/>
                      </a:srgbClr>
                    </a:solidFill>
                  </a:tcPr>
                </a:tc>
                <a:tc>
                  <a:txBody>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Containers intelligently share OS resources while remaining isolated, allowing </a:t>
                      </a:r>
                      <a:br>
                        <a:rPr lang="en" sz="1200">
                          <a:latin typeface="Roboto"/>
                          <a:ea typeface="Roboto"/>
                          <a:cs typeface="Roboto"/>
                          <a:sym typeface="Roboto"/>
                        </a:rPr>
                      </a:br>
                      <a:r>
                        <a:rPr lang="en" sz="1200">
                          <a:latin typeface="Roboto"/>
                          <a:ea typeface="Roboto"/>
                          <a:cs typeface="Roboto"/>
                          <a:sym typeface="Roboto"/>
                        </a:rPr>
                        <a:t>each one to focus exclusively on its own state.</a:t>
                      </a:r>
                      <a:endParaRPr sz="1200">
                        <a:latin typeface="Roboto"/>
                        <a:ea typeface="Roboto"/>
                        <a:cs typeface="Roboto"/>
                        <a:sym typeface="Roboto"/>
                      </a:endParaRPr>
                    </a:p>
                  </a:txBody>
                  <a:tcPr marT="91425" marB="91425" marR="0" marL="18287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AFE8EF">
                        <a:alpha val="55870"/>
                      </a:srgbClr>
                    </a:solidFill>
                  </a:tcPr>
                </a:tc>
              </a:tr>
              <a:tr h="396200">
                <a:tc>
                  <a:txBody>
                    <a:bodyPr/>
                    <a:lstStyle/>
                    <a:p>
                      <a:pPr indent="0" lvl="0" marL="0" rtl="0" algn="l">
                        <a:spcBef>
                          <a:spcPts val="0"/>
                        </a:spcBef>
                        <a:spcAft>
                          <a:spcPts val="0"/>
                        </a:spcAft>
                        <a:buClr>
                          <a:srgbClr val="000000"/>
                        </a:buClr>
                        <a:buSzPts val="1100"/>
                        <a:buFont typeface="Arial"/>
                        <a:buNone/>
                      </a:pPr>
                      <a:r>
                        <a:rPr b="1" lang="en" sz="1500">
                          <a:latin typeface="Roboto"/>
                          <a:ea typeface="Roboto"/>
                          <a:cs typeface="Roboto"/>
                          <a:sym typeface="Roboto"/>
                        </a:rPr>
                        <a:t>Specialized</a:t>
                      </a:r>
                      <a:endParaRPr sz="1500">
                        <a:latin typeface="Roboto"/>
                        <a:ea typeface="Roboto"/>
                        <a:cs typeface="Roboto"/>
                        <a:sym typeface="Roboto"/>
                      </a:endParaRPr>
                    </a:p>
                  </a:txBody>
                  <a:tcPr marT="91425" marB="91425" marR="91425" marL="9142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Containers only run the software components that they need to complete their </a:t>
                      </a:r>
                      <a:br>
                        <a:rPr lang="en" sz="1200">
                          <a:latin typeface="Roboto"/>
                          <a:ea typeface="Roboto"/>
                          <a:cs typeface="Roboto"/>
                          <a:sym typeface="Roboto"/>
                        </a:rPr>
                      </a:br>
                      <a:r>
                        <a:rPr lang="en" sz="1200">
                          <a:latin typeface="Roboto"/>
                          <a:ea typeface="Roboto"/>
                          <a:cs typeface="Roboto"/>
                          <a:sym typeface="Roboto"/>
                        </a:rPr>
                        <a:t>task. Containers only do one thing.</a:t>
                      </a:r>
                      <a:endParaRPr sz="1200">
                        <a:latin typeface="Roboto"/>
                        <a:ea typeface="Roboto"/>
                        <a:cs typeface="Roboto"/>
                        <a:sym typeface="Roboto"/>
                      </a:endParaRPr>
                    </a:p>
                  </a:txBody>
                  <a:tcPr marT="91425" marB="91425" marR="0" marL="18287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FFFFFF"/>
                    </a:solidFill>
                  </a:tcPr>
                </a:tc>
              </a:tr>
              <a:tr h="396200">
                <a:tc>
                  <a:txBody>
                    <a:bodyPr/>
                    <a:lstStyle/>
                    <a:p>
                      <a:pPr indent="0" lvl="0" marL="0" rtl="0" algn="l">
                        <a:spcBef>
                          <a:spcPts val="0"/>
                        </a:spcBef>
                        <a:spcAft>
                          <a:spcPts val="0"/>
                        </a:spcAft>
                        <a:buClr>
                          <a:srgbClr val="000000"/>
                        </a:buClr>
                        <a:buSzPts val="1100"/>
                        <a:buFont typeface="Arial"/>
                        <a:buNone/>
                      </a:pPr>
                      <a:r>
                        <a:rPr b="1" lang="en" sz="1500">
                          <a:latin typeface="Roboto"/>
                          <a:ea typeface="Roboto"/>
                          <a:cs typeface="Roboto"/>
                          <a:sym typeface="Roboto"/>
                        </a:rPr>
                        <a:t>Easily duplicated</a:t>
                      </a:r>
                      <a:endParaRPr sz="1500">
                        <a:latin typeface="Roboto"/>
                        <a:ea typeface="Roboto"/>
                        <a:cs typeface="Roboto"/>
                        <a:sym typeface="Roboto"/>
                      </a:endParaRPr>
                    </a:p>
                  </a:txBody>
                  <a:tcPr marT="91425" marB="91425" marR="91425" marL="9142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AFE8EF">
                        <a:alpha val="55870"/>
                      </a:srgbClr>
                    </a:solidFill>
                  </a:tcPr>
                </a:tc>
                <a:tc>
                  <a:txBody>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A copy or image of a container can be easily downloaded and shared from </a:t>
                      </a:r>
                      <a:br>
                        <a:rPr lang="en" sz="1200">
                          <a:latin typeface="Roboto"/>
                          <a:ea typeface="Roboto"/>
                          <a:cs typeface="Roboto"/>
                          <a:sym typeface="Roboto"/>
                        </a:rPr>
                      </a:br>
                      <a:r>
                        <a:rPr lang="en" sz="1200">
                          <a:latin typeface="Roboto"/>
                          <a:ea typeface="Roboto"/>
                          <a:cs typeface="Roboto"/>
                          <a:sym typeface="Roboto"/>
                        </a:rPr>
                        <a:t>computer to computer.</a:t>
                      </a:r>
                      <a:endParaRPr sz="1200">
                        <a:latin typeface="Roboto"/>
                        <a:ea typeface="Roboto"/>
                        <a:cs typeface="Roboto"/>
                        <a:sym typeface="Roboto"/>
                      </a:endParaRPr>
                    </a:p>
                  </a:txBody>
                  <a:tcPr marT="91425" marB="91425" marR="0" marL="18287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AFE8EF">
                        <a:alpha val="55870"/>
                      </a:srgbClr>
                    </a:solidFill>
                  </a:tcPr>
                </a:tc>
              </a:tr>
              <a:tr h="396200">
                <a:tc>
                  <a:txBody>
                    <a:bodyPr/>
                    <a:lstStyle/>
                    <a:p>
                      <a:pPr indent="0" lvl="0" marL="0" rtl="0" algn="l">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Prevalent and redundant</a:t>
                      </a:r>
                      <a:endParaRPr b="1" sz="1500">
                        <a:latin typeface="Roboto"/>
                        <a:ea typeface="Roboto"/>
                        <a:cs typeface="Roboto"/>
                        <a:sym typeface="Roboto"/>
                      </a:endParaRPr>
                    </a:p>
                  </a:txBody>
                  <a:tcPr marT="91425" marB="91425" marR="91425" marL="9142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Containers are widely used in today's web architecture.</a:t>
                      </a:r>
                      <a:r>
                        <a:rPr lang="en" sz="1200">
                          <a:solidFill>
                            <a:schemeClr val="dk1"/>
                          </a:solidFill>
                          <a:latin typeface="Roboto"/>
                          <a:ea typeface="Roboto"/>
                          <a:cs typeface="Roboto"/>
                          <a:sym typeface="Roboto"/>
                        </a:rPr>
                        <a:t> </a:t>
                      </a:r>
                      <a:endParaRPr sz="1200">
                        <a:latin typeface="Roboto"/>
                        <a:ea typeface="Roboto"/>
                        <a:cs typeface="Roboto"/>
                        <a:sym typeface="Roboto"/>
                      </a:endParaRPr>
                    </a:p>
                  </a:txBody>
                  <a:tcPr marT="91425" marB="91425" marR="0" marL="182875">
                    <a:lnL cap="flat" cmpd="sng" w="9525">
                      <a:solidFill>
                        <a:srgbClr val="30BBB9"/>
                      </a:solidFill>
                      <a:prstDash val="solid"/>
                      <a:round/>
                      <a:headEnd len="sm" w="sm" type="none"/>
                      <a:tailEnd len="sm" w="sm" type="none"/>
                    </a:lnL>
                    <a:lnR cap="flat" cmpd="sng" w="9525">
                      <a:solidFill>
                        <a:srgbClr val="30BBB9"/>
                      </a:solidFill>
                      <a:prstDash val="solid"/>
                      <a:round/>
                      <a:headEnd len="sm" w="sm" type="none"/>
                      <a:tailEnd len="sm" w="sm" type="none"/>
                    </a:lnR>
                    <a:lnT cap="flat" cmpd="sng" w="9525">
                      <a:solidFill>
                        <a:srgbClr val="30BBB9"/>
                      </a:solidFill>
                      <a:prstDash val="solid"/>
                      <a:round/>
                      <a:headEnd len="sm" w="sm" type="none"/>
                      <a:tailEnd len="sm" w="sm" type="none"/>
                    </a:lnT>
                    <a:lnB cap="flat" cmpd="sng" w="9525">
                      <a:solidFill>
                        <a:srgbClr val="30BBB9"/>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110"/>
          <p:cNvSpPr/>
          <p:nvPr/>
        </p:nvSpPr>
        <p:spPr>
          <a:xfrm>
            <a:off x="209725" y="559300"/>
            <a:ext cx="8818800" cy="21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5" name="Google Shape;2095;p110"/>
          <p:cNvPicPr preferRelativeResize="0"/>
          <p:nvPr/>
        </p:nvPicPr>
        <p:blipFill rotWithShape="1">
          <a:blip r:embed="rId3">
            <a:alphaModFix/>
          </a:blip>
          <a:srcRect b="8932" l="5126" r="9293" t="6636"/>
          <a:stretch/>
        </p:blipFill>
        <p:spPr>
          <a:xfrm>
            <a:off x="3854400" y="0"/>
            <a:ext cx="5213400" cy="5143500"/>
          </a:xfrm>
          <a:prstGeom prst="rect">
            <a:avLst/>
          </a:prstGeom>
          <a:noFill/>
          <a:ln>
            <a:noFill/>
          </a:ln>
        </p:spPr>
      </p:pic>
      <p:sp>
        <p:nvSpPr>
          <p:cNvPr id="2096" name="Google Shape;2096;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97" name="Google Shape;2097;p110"/>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2098" name="Google Shape;2098;p110"/>
          <p:cNvSpPr txBox="1"/>
          <p:nvPr/>
        </p:nvSpPr>
        <p:spPr>
          <a:xfrm>
            <a:off x="553025" y="1345575"/>
            <a:ext cx="4843800" cy="28593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1000"/>
              </a:spcAft>
              <a:buNone/>
            </a:pPr>
            <a:r>
              <a:rPr lang="en" sz="2400">
                <a:latin typeface="Roboto"/>
                <a:ea typeface="Roboto"/>
                <a:cs typeface="Roboto"/>
                <a:sym typeface="Roboto"/>
              </a:rPr>
              <a:t>At this time, the VM is still inaccessible because our </a:t>
            </a:r>
            <a:r>
              <a:rPr lang="en" sz="2400">
                <a:latin typeface="Roboto"/>
                <a:ea typeface="Roboto"/>
                <a:cs typeface="Roboto"/>
                <a:sym typeface="Roboto"/>
              </a:rPr>
              <a:t>firewall</a:t>
            </a:r>
            <a:r>
              <a:rPr lang="en" sz="2400">
                <a:latin typeface="Roboto"/>
                <a:ea typeface="Roboto"/>
                <a:cs typeface="Roboto"/>
                <a:sym typeface="Roboto"/>
              </a:rPr>
              <a:t> is blocking traffic to it.</a:t>
            </a:r>
            <a:endParaRPr sz="2400">
              <a:latin typeface="Roboto"/>
              <a:ea typeface="Roboto"/>
              <a:cs typeface="Roboto"/>
              <a:sym typeface="Roboto"/>
            </a:endParaRPr>
          </a:p>
        </p:txBody>
      </p:sp>
      <p:sp>
        <p:nvSpPr>
          <p:cNvPr id="2099" name="Google Shape;2099;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2100" name="Google Shape;2100;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pic>
        <p:nvPicPr>
          <p:cNvPr id="2101" name="Google Shape;2101;p110"/>
          <p:cNvPicPr preferRelativeResize="0"/>
          <p:nvPr/>
        </p:nvPicPr>
        <p:blipFill rotWithShape="1">
          <a:blip r:embed="rId4">
            <a:alphaModFix/>
          </a:blip>
          <a:srcRect b="0" l="0" r="0" t="0"/>
          <a:stretch/>
        </p:blipFill>
        <p:spPr>
          <a:xfrm>
            <a:off x="-12302" y="1462284"/>
            <a:ext cx="754600" cy="114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E8EF">
            <a:alpha val="55870"/>
          </a:srgbClr>
        </a:solidFill>
      </p:bgPr>
    </p:bg>
    <p:spTree>
      <p:nvGrpSpPr>
        <p:cNvPr id="2877" name="Shape 2877"/>
        <p:cNvGrpSpPr/>
        <p:nvPr/>
      </p:nvGrpSpPr>
      <p:grpSpPr>
        <a:xfrm>
          <a:off x="0" y="0"/>
          <a:ext cx="0" cy="0"/>
          <a:chOff x="0" y="0"/>
          <a:chExt cx="0" cy="0"/>
        </a:xfrm>
      </p:grpSpPr>
      <p:sp>
        <p:nvSpPr>
          <p:cNvPr id="2878" name="Google Shape;2878;p155"/>
          <p:cNvSpPr/>
          <p:nvPr/>
        </p:nvSpPr>
        <p:spPr>
          <a:xfrm>
            <a:off x="522725" y="1479700"/>
            <a:ext cx="8182500" cy="2589000"/>
          </a:xfrm>
          <a:prstGeom prst="roundRect">
            <a:avLst>
              <a:gd fmla="val 7695" name="adj"/>
            </a:avLst>
          </a:prstGeom>
          <a:solidFill>
            <a:srgbClr val="FFFFFF"/>
          </a:solidFill>
          <a:ln cap="flat" cmpd="sng" w="19050">
            <a:solidFill>
              <a:srgbClr val="59C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Containers and VMs</a:t>
            </a:r>
            <a:endParaRPr/>
          </a:p>
        </p:txBody>
      </p:sp>
      <p:sp>
        <p:nvSpPr>
          <p:cNvPr id="2880" name="Google Shape;2880;p1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1200"/>
              </a:spcAft>
              <a:buNone/>
            </a:pPr>
            <a:r>
              <a:rPr lang="en">
                <a:solidFill>
                  <a:srgbClr val="24292E"/>
                </a:solidFill>
              </a:rPr>
              <a:t>VMs and containers are used together. Usually an administrator will provision a powerful VM and then run many containers on it.</a:t>
            </a:r>
            <a:endParaRPr/>
          </a:p>
        </p:txBody>
      </p:sp>
      <p:sp>
        <p:nvSpPr>
          <p:cNvPr id="2881" name="Google Shape;2881;p155"/>
          <p:cNvSpPr/>
          <p:nvPr/>
        </p:nvSpPr>
        <p:spPr>
          <a:xfrm>
            <a:off x="522725" y="4181325"/>
            <a:ext cx="8182500" cy="280200"/>
          </a:xfrm>
          <a:prstGeom prst="rect">
            <a:avLst/>
          </a:prstGeom>
          <a:solidFill>
            <a:srgbClr val="30BBB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Linux</a:t>
            </a:r>
            <a:endParaRPr>
              <a:solidFill>
                <a:srgbClr val="FFFFFF"/>
              </a:solidFill>
              <a:latin typeface="Roboto Medium"/>
              <a:ea typeface="Roboto Medium"/>
              <a:cs typeface="Roboto Medium"/>
              <a:sym typeface="Roboto Medium"/>
            </a:endParaRPr>
          </a:p>
        </p:txBody>
      </p:sp>
      <p:sp>
        <p:nvSpPr>
          <p:cNvPr id="2882" name="Google Shape;2882;p155"/>
          <p:cNvSpPr/>
          <p:nvPr/>
        </p:nvSpPr>
        <p:spPr>
          <a:xfrm>
            <a:off x="522725" y="4514800"/>
            <a:ext cx="8182500" cy="280200"/>
          </a:xfrm>
          <a:prstGeom prst="rect">
            <a:avLst/>
          </a:prstGeom>
          <a:solidFill>
            <a:srgbClr val="1A6EC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Azure VM</a:t>
            </a:r>
            <a:endParaRPr>
              <a:solidFill>
                <a:srgbClr val="FFFFFF"/>
              </a:solidFill>
              <a:latin typeface="Roboto Medium"/>
              <a:ea typeface="Roboto Medium"/>
              <a:cs typeface="Roboto Medium"/>
              <a:sym typeface="Roboto Medium"/>
            </a:endParaRPr>
          </a:p>
        </p:txBody>
      </p:sp>
      <p:grpSp>
        <p:nvGrpSpPr>
          <p:cNvPr id="2883" name="Google Shape;2883;p155"/>
          <p:cNvGrpSpPr/>
          <p:nvPr/>
        </p:nvGrpSpPr>
        <p:grpSpPr>
          <a:xfrm>
            <a:off x="783039" y="2494794"/>
            <a:ext cx="1064266" cy="1422171"/>
            <a:chOff x="449639" y="2370144"/>
            <a:chExt cx="1064266" cy="1422171"/>
          </a:xfrm>
        </p:grpSpPr>
        <p:pic>
          <p:nvPicPr>
            <p:cNvPr id="2884" name="Google Shape;2884;p155"/>
            <p:cNvPicPr preferRelativeResize="0"/>
            <p:nvPr/>
          </p:nvPicPr>
          <p:blipFill>
            <a:blip r:embed="rId3">
              <a:alphaModFix/>
            </a:blip>
            <a:stretch>
              <a:fillRect/>
            </a:stretch>
          </p:blipFill>
          <p:spPr>
            <a:xfrm>
              <a:off x="449647" y="2370144"/>
              <a:ext cx="281663" cy="649971"/>
            </a:xfrm>
            <a:prstGeom prst="rect">
              <a:avLst/>
            </a:prstGeom>
            <a:noFill/>
            <a:ln>
              <a:noFill/>
            </a:ln>
          </p:spPr>
        </p:pic>
        <p:pic>
          <p:nvPicPr>
            <p:cNvPr id="2885" name="Google Shape;2885;p155"/>
            <p:cNvPicPr preferRelativeResize="0"/>
            <p:nvPr/>
          </p:nvPicPr>
          <p:blipFill>
            <a:blip r:embed="rId3">
              <a:alphaModFix/>
            </a:blip>
            <a:stretch>
              <a:fillRect/>
            </a:stretch>
          </p:blipFill>
          <p:spPr>
            <a:xfrm>
              <a:off x="840944" y="2370144"/>
              <a:ext cx="281663" cy="649971"/>
            </a:xfrm>
            <a:prstGeom prst="rect">
              <a:avLst/>
            </a:prstGeom>
            <a:noFill/>
            <a:ln>
              <a:noFill/>
            </a:ln>
          </p:spPr>
        </p:pic>
        <p:pic>
          <p:nvPicPr>
            <p:cNvPr id="2886" name="Google Shape;2886;p155"/>
            <p:cNvPicPr preferRelativeResize="0"/>
            <p:nvPr/>
          </p:nvPicPr>
          <p:blipFill>
            <a:blip r:embed="rId3">
              <a:alphaModFix/>
            </a:blip>
            <a:stretch>
              <a:fillRect/>
            </a:stretch>
          </p:blipFill>
          <p:spPr>
            <a:xfrm>
              <a:off x="1232241" y="2370144"/>
              <a:ext cx="281663" cy="649971"/>
            </a:xfrm>
            <a:prstGeom prst="rect">
              <a:avLst/>
            </a:prstGeom>
            <a:noFill/>
            <a:ln>
              <a:noFill/>
            </a:ln>
          </p:spPr>
        </p:pic>
        <p:pic>
          <p:nvPicPr>
            <p:cNvPr id="2887" name="Google Shape;2887;p155"/>
            <p:cNvPicPr preferRelativeResize="0"/>
            <p:nvPr/>
          </p:nvPicPr>
          <p:blipFill>
            <a:blip r:embed="rId3">
              <a:alphaModFix/>
            </a:blip>
            <a:stretch>
              <a:fillRect/>
            </a:stretch>
          </p:blipFill>
          <p:spPr>
            <a:xfrm>
              <a:off x="449639" y="3142344"/>
              <a:ext cx="281663" cy="649971"/>
            </a:xfrm>
            <a:prstGeom prst="rect">
              <a:avLst/>
            </a:prstGeom>
            <a:noFill/>
            <a:ln>
              <a:noFill/>
            </a:ln>
          </p:spPr>
        </p:pic>
        <p:pic>
          <p:nvPicPr>
            <p:cNvPr id="2888" name="Google Shape;2888;p155"/>
            <p:cNvPicPr preferRelativeResize="0"/>
            <p:nvPr/>
          </p:nvPicPr>
          <p:blipFill>
            <a:blip r:embed="rId3">
              <a:alphaModFix/>
            </a:blip>
            <a:stretch>
              <a:fillRect/>
            </a:stretch>
          </p:blipFill>
          <p:spPr>
            <a:xfrm>
              <a:off x="840936" y="3142344"/>
              <a:ext cx="281663" cy="649971"/>
            </a:xfrm>
            <a:prstGeom prst="rect">
              <a:avLst/>
            </a:prstGeom>
            <a:noFill/>
            <a:ln>
              <a:noFill/>
            </a:ln>
          </p:spPr>
        </p:pic>
        <p:pic>
          <p:nvPicPr>
            <p:cNvPr id="2889" name="Google Shape;2889;p155"/>
            <p:cNvPicPr preferRelativeResize="0"/>
            <p:nvPr/>
          </p:nvPicPr>
          <p:blipFill>
            <a:blip r:embed="rId3">
              <a:alphaModFix/>
            </a:blip>
            <a:stretch>
              <a:fillRect/>
            </a:stretch>
          </p:blipFill>
          <p:spPr>
            <a:xfrm>
              <a:off x="1232233" y="3142344"/>
              <a:ext cx="281663" cy="649971"/>
            </a:xfrm>
            <a:prstGeom prst="rect">
              <a:avLst/>
            </a:prstGeom>
            <a:noFill/>
            <a:ln>
              <a:noFill/>
            </a:ln>
          </p:spPr>
        </p:pic>
      </p:grpSp>
      <p:grpSp>
        <p:nvGrpSpPr>
          <p:cNvPr id="2890" name="Google Shape;2890;p155"/>
          <p:cNvGrpSpPr/>
          <p:nvPr/>
        </p:nvGrpSpPr>
        <p:grpSpPr>
          <a:xfrm>
            <a:off x="2413720" y="2494794"/>
            <a:ext cx="1064266" cy="1422171"/>
            <a:chOff x="449639" y="2370144"/>
            <a:chExt cx="1064266" cy="1422171"/>
          </a:xfrm>
        </p:grpSpPr>
        <p:pic>
          <p:nvPicPr>
            <p:cNvPr id="2891" name="Google Shape;2891;p155"/>
            <p:cNvPicPr preferRelativeResize="0"/>
            <p:nvPr/>
          </p:nvPicPr>
          <p:blipFill>
            <a:blip r:embed="rId3">
              <a:alphaModFix/>
            </a:blip>
            <a:stretch>
              <a:fillRect/>
            </a:stretch>
          </p:blipFill>
          <p:spPr>
            <a:xfrm>
              <a:off x="449647" y="2370144"/>
              <a:ext cx="281663" cy="649971"/>
            </a:xfrm>
            <a:prstGeom prst="rect">
              <a:avLst/>
            </a:prstGeom>
            <a:noFill/>
            <a:ln>
              <a:noFill/>
            </a:ln>
          </p:spPr>
        </p:pic>
        <p:pic>
          <p:nvPicPr>
            <p:cNvPr id="2892" name="Google Shape;2892;p155"/>
            <p:cNvPicPr preferRelativeResize="0"/>
            <p:nvPr/>
          </p:nvPicPr>
          <p:blipFill>
            <a:blip r:embed="rId3">
              <a:alphaModFix/>
            </a:blip>
            <a:stretch>
              <a:fillRect/>
            </a:stretch>
          </p:blipFill>
          <p:spPr>
            <a:xfrm>
              <a:off x="840944" y="2370144"/>
              <a:ext cx="281663" cy="649971"/>
            </a:xfrm>
            <a:prstGeom prst="rect">
              <a:avLst/>
            </a:prstGeom>
            <a:noFill/>
            <a:ln>
              <a:noFill/>
            </a:ln>
          </p:spPr>
        </p:pic>
        <p:pic>
          <p:nvPicPr>
            <p:cNvPr id="2893" name="Google Shape;2893;p155"/>
            <p:cNvPicPr preferRelativeResize="0"/>
            <p:nvPr/>
          </p:nvPicPr>
          <p:blipFill>
            <a:blip r:embed="rId3">
              <a:alphaModFix/>
            </a:blip>
            <a:stretch>
              <a:fillRect/>
            </a:stretch>
          </p:blipFill>
          <p:spPr>
            <a:xfrm>
              <a:off x="1232241" y="2370144"/>
              <a:ext cx="281663" cy="649971"/>
            </a:xfrm>
            <a:prstGeom prst="rect">
              <a:avLst/>
            </a:prstGeom>
            <a:noFill/>
            <a:ln>
              <a:noFill/>
            </a:ln>
          </p:spPr>
        </p:pic>
        <p:pic>
          <p:nvPicPr>
            <p:cNvPr id="2894" name="Google Shape;2894;p155"/>
            <p:cNvPicPr preferRelativeResize="0"/>
            <p:nvPr/>
          </p:nvPicPr>
          <p:blipFill>
            <a:blip r:embed="rId3">
              <a:alphaModFix/>
            </a:blip>
            <a:stretch>
              <a:fillRect/>
            </a:stretch>
          </p:blipFill>
          <p:spPr>
            <a:xfrm>
              <a:off x="449639" y="3142344"/>
              <a:ext cx="281663" cy="649971"/>
            </a:xfrm>
            <a:prstGeom prst="rect">
              <a:avLst/>
            </a:prstGeom>
            <a:noFill/>
            <a:ln>
              <a:noFill/>
            </a:ln>
          </p:spPr>
        </p:pic>
        <p:pic>
          <p:nvPicPr>
            <p:cNvPr id="2895" name="Google Shape;2895;p155"/>
            <p:cNvPicPr preferRelativeResize="0"/>
            <p:nvPr/>
          </p:nvPicPr>
          <p:blipFill>
            <a:blip r:embed="rId3">
              <a:alphaModFix/>
            </a:blip>
            <a:stretch>
              <a:fillRect/>
            </a:stretch>
          </p:blipFill>
          <p:spPr>
            <a:xfrm>
              <a:off x="840936" y="3142344"/>
              <a:ext cx="281663" cy="649971"/>
            </a:xfrm>
            <a:prstGeom prst="rect">
              <a:avLst/>
            </a:prstGeom>
            <a:noFill/>
            <a:ln>
              <a:noFill/>
            </a:ln>
          </p:spPr>
        </p:pic>
        <p:pic>
          <p:nvPicPr>
            <p:cNvPr id="2896" name="Google Shape;2896;p155"/>
            <p:cNvPicPr preferRelativeResize="0"/>
            <p:nvPr/>
          </p:nvPicPr>
          <p:blipFill>
            <a:blip r:embed="rId3">
              <a:alphaModFix/>
            </a:blip>
            <a:stretch>
              <a:fillRect/>
            </a:stretch>
          </p:blipFill>
          <p:spPr>
            <a:xfrm>
              <a:off x="1232233" y="3142344"/>
              <a:ext cx="281663" cy="649971"/>
            </a:xfrm>
            <a:prstGeom prst="rect">
              <a:avLst/>
            </a:prstGeom>
            <a:noFill/>
            <a:ln>
              <a:noFill/>
            </a:ln>
          </p:spPr>
        </p:pic>
      </p:grpSp>
      <p:grpSp>
        <p:nvGrpSpPr>
          <p:cNvPr id="2897" name="Google Shape;2897;p155"/>
          <p:cNvGrpSpPr/>
          <p:nvPr/>
        </p:nvGrpSpPr>
        <p:grpSpPr>
          <a:xfrm>
            <a:off x="4044401" y="2494794"/>
            <a:ext cx="1064266" cy="1422171"/>
            <a:chOff x="449639" y="2370144"/>
            <a:chExt cx="1064266" cy="1422171"/>
          </a:xfrm>
        </p:grpSpPr>
        <p:pic>
          <p:nvPicPr>
            <p:cNvPr id="2898" name="Google Shape;2898;p155"/>
            <p:cNvPicPr preferRelativeResize="0"/>
            <p:nvPr/>
          </p:nvPicPr>
          <p:blipFill>
            <a:blip r:embed="rId3">
              <a:alphaModFix/>
            </a:blip>
            <a:stretch>
              <a:fillRect/>
            </a:stretch>
          </p:blipFill>
          <p:spPr>
            <a:xfrm>
              <a:off x="449647" y="2370144"/>
              <a:ext cx="281663" cy="649971"/>
            </a:xfrm>
            <a:prstGeom prst="rect">
              <a:avLst/>
            </a:prstGeom>
            <a:noFill/>
            <a:ln>
              <a:noFill/>
            </a:ln>
          </p:spPr>
        </p:pic>
        <p:pic>
          <p:nvPicPr>
            <p:cNvPr id="2899" name="Google Shape;2899;p155"/>
            <p:cNvPicPr preferRelativeResize="0"/>
            <p:nvPr/>
          </p:nvPicPr>
          <p:blipFill>
            <a:blip r:embed="rId3">
              <a:alphaModFix/>
            </a:blip>
            <a:stretch>
              <a:fillRect/>
            </a:stretch>
          </p:blipFill>
          <p:spPr>
            <a:xfrm>
              <a:off x="840944" y="2370144"/>
              <a:ext cx="281663" cy="649971"/>
            </a:xfrm>
            <a:prstGeom prst="rect">
              <a:avLst/>
            </a:prstGeom>
            <a:noFill/>
            <a:ln>
              <a:noFill/>
            </a:ln>
          </p:spPr>
        </p:pic>
        <p:pic>
          <p:nvPicPr>
            <p:cNvPr id="2900" name="Google Shape;2900;p155"/>
            <p:cNvPicPr preferRelativeResize="0"/>
            <p:nvPr/>
          </p:nvPicPr>
          <p:blipFill>
            <a:blip r:embed="rId3">
              <a:alphaModFix/>
            </a:blip>
            <a:stretch>
              <a:fillRect/>
            </a:stretch>
          </p:blipFill>
          <p:spPr>
            <a:xfrm>
              <a:off x="1232241" y="2370144"/>
              <a:ext cx="281663" cy="649971"/>
            </a:xfrm>
            <a:prstGeom prst="rect">
              <a:avLst/>
            </a:prstGeom>
            <a:noFill/>
            <a:ln>
              <a:noFill/>
            </a:ln>
          </p:spPr>
        </p:pic>
        <p:pic>
          <p:nvPicPr>
            <p:cNvPr id="2901" name="Google Shape;2901;p155"/>
            <p:cNvPicPr preferRelativeResize="0"/>
            <p:nvPr/>
          </p:nvPicPr>
          <p:blipFill>
            <a:blip r:embed="rId3">
              <a:alphaModFix/>
            </a:blip>
            <a:stretch>
              <a:fillRect/>
            </a:stretch>
          </p:blipFill>
          <p:spPr>
            <a:xfrm>
              <a:off x="449639" y="3142344"/>
              <a:ext cx="281663" cy="649971"/>
            </a:xfrm>
            <a:prstGeom prst="rect">
              <a:avLst/>
            </a:prstGeom>
            <a:noFill/>
            <a:ln>
              <a:noFill/>
            </a:ln>
          </p:spPr>
        </p:pic>
        <p:pic>
          <p:nvPicPr>
            <p:cNvPr id="2902" name="Google Shape;2902;p155"/>
            <p:cNvPicPr preferRelativeResize="0"/>
            <p:nvPr/>
          </p:nvPicPr>
          <p:blipFill>
            <a:blip r:embed="rId3">
              <a:alphaModFix/>
            </a:blip>
            <a:stretch>
              <a:fillRect/>
            </a:stretch>
          </p:blipFill>
          <p:spPr>
            <a:xfrm>
              <a:off x="840936" y="3142344"/>
              <a:ext cx="281663" cy="649971"/>
            </a:xfrm>
            <a:prstGeom prst="rect">
              <a:avLst/>
            </a:prstGeom>
            <a:noFill/>
            <a:ln>
              <a:noFill/>
            </a:ln>
          </p:spPr>
        </p:pic>
        <p:pic>
          <p:nvPicPr>
            <p:cNvPr id="2903" name="Google Shape;2903;p155"/>
            <p:cNvPicPr preferRelativeResize="0"/>
            <p:nvPr/>
          </p:nvPicPr>
          <p:blipFill>
            <a:blip r:embed="rId3">
              <a:alphaModFix/>
            </a:blip>
            <a:stretch>
              <a:fillRect/>
            </a:stretch>
          </p:blipFill>
          <p:spPr>
            <a:xfrm>
              <a:off x="1232233" y="3142344"/>
              <a:ext cx="281663" cy="649971"/>
            </a:xfrm>
            <a:prstGeom prst="rect">
              <a:avLst/>
            </a:prstGeom>
            <a:noFill/>
            <a:ln>
              <a:noFill/>
            </a:ln>
          </p:spPr>
        </p:pic>
      </p:grpSp>
      <p:grpSp>
        <p:nvGrpSpPr>
          <p:cNvPr id="2904" name="Google Shape;2904;p155"/>
          <p:cNvGrpSpPr/>
          <p:nvPr/>
        </p:nvGrpSpPr>
        <p:grpSpPr>
          <a:xfrm>
            <a:off x="5675082" y="2494794"/>
            <a:ext cx="1064266" cy="1422171"/>
            <a:chOff x="449639" y="2370144"/>
            <a:chExt cx="1064266" cy="1422171"/>
          </a:xfrm>
        </p:grpSpPr>
        <p:pic>
          <p:nvPicPr>
            <p:cNvPr id="2905" name="Google Shape;2905;p155"/>
            <p:cNvPicPr preferRelativeResize="0"/>
            <p:nvPr/>
          </p:nvPicPr>
          <p:blipFill>
            <a:blip r:embed="rId3">
              <a:alphaModFix/>
            </a:blip>
            <a:stretch>
              <a:fillRect/>
            </a:stretch>
          </p:blipFill>
          <p:spPr>
            <a:xfrm>
              <a:off x="449647" y="2370144"/>
              <a:ext cx="281663" cy="649971"/>
            </a:xfrm>
            <a:prstGeom prst="rect">
              <a:avLst/>
            </a:prstGeom>
            <a:noFill/>
            <a:ln>
              <a:noFill/>
            </a:ln>
          </p:spPr>
        </p:pic>
        <p:pic>
          <p:nvPicPr>
            <p:cNvPr id="2906" name="Google Shape;2906;p155"/>
            <p:cNvPicPr preferRelativeResize="0"/>
            <p:nvPr/>
          </p:nvPicPr>
          <p:blipFill>
            <a:blip r:embed="rId3">
              <a:alphaModFix/>
            </a:blip>
            <a:stretch>
              <a:fillRect/>
            </a:stretch>
          </p:blipFill>
          <p:spPr>
            <a:xfrm>
              <a:off x="840944" y="2370144"/>
              <a:ext cx="281663" cy="649971"/>
            </a:xfrm>
            <a:prstGeom prst="rect">
              <a:avLst/>
            </a:prstGeom>
            <a:noFill/>
            <a:ln>
              <a:noFill/>
            </a:ln>
          </p:spPr>
        </p:pic>
        <p:pic>
          <p:nvPicPr>
            <p:cNvPr id="2907" name="Google Shape;2907;p155"/>
            <p:cNvPicPr preferRelativeResize="0"/>
            <p:nvPr/>
          </p:nvPicPr>
          <p:blipFill>
            <a:blip r:embed="rId3">
              <a:alphaModFix/>
            </a:blip>
            <a:stretch>
              <a:fillRect/>
            </a:stretch>
          </p:blipFill>
          <p:spPr>
            <a:xfrm>
              <a:off x="1232241" y="2370144"/>
              <a:ext cx="281663" cy="649971"/>
            </a:xfrm>
            <a:prstGeom prst="rect">
              <a:avLst/>
            </a:prstGeom>
            <a:noFill/>
            <a:ln>
              <a:noFill/>
            </a:ln>
          </p:spPr>
        </p:pic>
        <p:pic>
          <p:nvPicPr>
            <p:cNvPr id="2908" name="Google Shape;2908;p155"/>
            <p:cNvPicPr preferRelativeResize="0"/>
            <p:nvPr/>
          </p:nvPicPr>
          <p:blipFill>
            <a:blip r:embed="rId3">
              <a:alphaModFix/>
            </a:blip>
            <a:stretch>
              <a:fillRect/>
            </a:stretch>
          </p:blipFill>
          <p:spPr>
            <a:xfrm>
              <a:off x="449639" y="3142344"/>
              <a:ext cx="281663" cy="649971"/>
            </a:xfrm>
            <a:prstGeom prst="rect">
              <a:avLst/>
            </a:prstGeom>
            <a:noFill/>
            <a:ln>
              <a:noFill/>
            </a:ln>
          </p:spPr>
        </p:pic>
        <p:pic>
          <p:nvPicPr>
            <p:cNvPr id="2909" name="Google Shape;2909;p155"/>
            <p:cNvPicPr preferRelativeResize="0"/>
            <p:nvPr/>
          </p:nvPicPr>
          <p:blipFill>
            <a:blip r:embed="rId3">
              <a:alphaModFix/>
            </a:blip>
            <a:stretch>
              <a:fillRect/>
            </a:stretch>
          </p:blipFill>
          <p:spPr>
            <a:xfrm>
              <a:off x="840936" y="3142344"/>
              <a:ext cx="281663" cy="649971"/>
            </a:xfrm>
            <a:prstGeom prst="rect">
              <a:avLst/>
            </a:prstGeom>
            <a:noFill/>
            <a:ln>
              <a:noFill/>
            </a:ln>
          </p:spPr>
        </p:pic>
        <p:pic>
          <p:nvPicPr>
            <p:cNvPr id="2910" name="Google Shape;2910;p155"/>
            <p:cNvPicPr preferRelativeResize="0"/>
            <p:nvPr/>
          </p:nvPicPr>
          <p:blipFill>
            <a:blip r:embed="rId3">
              <a:alphaModFix/>
            </a:blip>
            <a:stretch>
              <a:fillRect/>
            </a:stretch>
          </p:blipFill>
          <p:spPr>
            <a:xfrm>
              <a:off x="1232233" y="3142344"/>
              <a:ext cx="281663" cy="649971"/>
            </a:xfrm>
            <a:prstGeom prst="rect">
              <a:avLst/>
            </a:prstGeom>
            <a:noFill/>
            <a:ln>
              <a:noFill/>
            </a:ln>
          </p:spPr>
        </p:pic>
      </p:grpSp>
      <p:grpSp>
        <p:nvGrpSpPr>
          <p:cNvPr id="2911" name="Google Shape;2911;p155"/>
          <p:cNvGrpSpPr/>
          <p:nvPr/>
        </p:nvGrpSpPr>
        <p:grpSpPr>
          <a:xfrm>
            <a:off x="7305764" y="2494794"/>
            <a:ext cx="1064266" cy="1422171"/>
            <a:chOff x="449639" y="2370144"/>
            <a:chExt cx="1064266" cy="1422171"/>
          </a:xfrm>
        </p:grpSpPr>
        <p:pic>
          <p:nvPicPr>
            <p:cNvPr id="2912" name="Google Shape;2912;p155"/>
            <p:cNvPicPr preferRelativeResize="0"/>
            <p:nvPr/>
          </p:nvPicPr>
          <p:blipFill>
            <a:blip r:embed="rId3">
              <a:alphaModFix/>
            </a:blip>
            <a:stretch>
              <a:fillRect/>
            </a:stretch>
          </p:blipFill>
          <p:spPr>
            <a:xfrm>
              <a:off x="449647" y="2370144"/>
              <a:ext cx="281663" cy="649971"/>
            </a:xfrm>
            <a:prstGeom prst="rect">
              <a:avLst/>
            </a:prstGeom>
            <a:noFill/>
            <a:ln>
              <a:noFill/>
            </a:ln>
          </p:spPr>
        </p:pic>
        <p:pic>
          <p:nvPicPr>
            <p:cNvPr id="2913" name="Google Shape;2913;p155"/>
            <p:cNvPicPr preferRelativeResize="0"/>
            <p:nvPr/>
          </p:nvPicPr>
          <p:blipFill>
            <a:blip r:embed="rId3">
              <a:alphaModFix/>
            </a:blip>
            <a:stretch>
              <a:fillRect/>
            </a:stretch>
          </p:blipFill>
          <p:spPr>
            <a:xfrm>
              <a:off x="840944" y="2370144"/>
              <a:ext cx="281663" cy="649971"/>
            </a:xfrm>
            <a:prstGeom prst="rect">
              <a:avLst/>
            </a:prstGeom>
            <a:noFill/>
            <a:ln>
              <a:noFill/>
            </a:ln>
          </p:spPr>
        </p:pic>
        <p:pic>
          <p:nvPicPr>
            <p:cNvPr id="2914" name="Google Shape;2914;p155"/>
            <p:cNvPicPr preferRelativeResize="0"/>
            <p:nvPr/>
          </p:nvPicPr>
          <p:blipFill>
            <a:blip r:embed="rId3">
              <a:alphaModFix/>
            </a:blip>
            <a:stretch>
              <a:fillRect/>
            </a:stretch>
          </p:blipFill>
          <p:spPr>
            <a:xfrm>
              <a:off x="1232241" y="2370144"/>
              <a:ext cx="281663" cy="649971"/>
            </a:xfrm>
            <a:prstGeom prst="rect">
              <a:avLst/>
            </a:prstGeom>
            <a:noFill/>
            <a:ln>
              <a:noFill/>
            </a:ln>
          </p:spPr>
        </p:pic>
        <p:pic>
          <p:nvPicPr>
            <p:cNvPr id="2915" name="Google Shape;2915;p155"/>
            <p:cNvPicPr preferRelativeResize="0"/>
            <p:nvPr/>
          </p:nvPicPr>
          <p:blipFill>
            <a:blip r:embed="rId3">
              <a:alphaModFix/>
            </a:blip>
            <a:stretch>
              <a:fillRect/>
            </a:stretch>
          </p:blipFill>
          <p:spPr>
            <a:xfrm>
              <a:off x="449639" y="3142344"/>
              <a:ext cx="281663" cy="649971"/>
            </a:xfrm>
            <a:prstGeom prst="rect">
              <a:avLst/>
            </a:prstGeom>
            <a:noFill/>
            <a:ln>
              <a:noFill/>
            </a:ln>
          </p:spPr>
        </p:pic>
        <p:pic>
          <p:nvPicPr>
            <p:cNvPr id="2916" name="Google Shape;2916;p155"/>
            <p:cNvPicPr preferRelativeResize="0"/>
            <p:nvPr/>
          </p:nvPicPr>
          <p:blipFill>
            <a:blip r:embed="rId3">
              <a:alphaModFix/>
            </a:blip>
            <a:stretch>
              <a:fillRect/>
            </a:stretch>
          </p:blipFill>
          <p:spPr>
            <a:xfrm>
              <a:off x="840936" y="3142344"/>
              <a:ext cx="281663" cy="649971"/>
            </a:xfrm>
            <a:prstGeom prst="rect">
              <a:avLst/>
            </a:prstGeom>
            <a:noFill/>
            <a:ln>
              <a:noFill/>
            </a:ln>
          </p:spPr>
        </p:pic>
        <p:pic>
          <p:nvPicPr>
            <p:cNvPr id="2917" name="Google Shape;2917;p155"/>
            <p:cNvPicPr preferRelativeResize="0"/>
            <p:nvPr/>
          </p:nvPicPr>
          <p:blipFill>
            <a:blip r:embed="rId3">
              <a:alphaModFix/>
            </a:blip>
            <a:stretch>
              <a:fillRect/>
            </a:stretch>
          </p:blipFill>
          <p:spPr>
            <a:xfrm>
              <a:off x="1232233" y="3142344"/>
              <a:ext cx="281663" cy="649971"/>
            </a:xfrm>
            <a:prstGeom prst="rect">
              <a:avLst/>
            </a:prstGeom>
            <a:noFill/>
            <a:ln>
              <a:noFill/>
            </a:ln>
          </p:spPr>
        </p:pic>
      </p:grpSp>
      <p:pic>
        <p:nvPicPr>
          <p:cNvPr id="2918" name="Google Shape;2918;p155"/>
          <p:cNvPicPr preferRelativeResize="0"/>
          <p:nvPr/>
        </p:nvPicPr>
        <p:blipFill rotWithShape="1">
          <a:blip r:embed="rId4">
            <a:alphaModFix/>
          </a:blip>
          <a:srcRect b="38957" l="0" r="0" t="0"/>
          <a:stretch/>
        </p:blipFill>
        <p:spPr>
          <a:xfrm>
            <a:off x="522725" y="2174650"/>
            <a:ext cx="8182500" cy="213325"/>
          </a:xfrm>
          <a:prstGeom prst="rect">
            <a:avLst/>
          </a:prstGeom>
          <a:noFill/>
          <a:ln>
            <a:noFill/>
          </a:ln>
        </p:spPr>
      </p:pic>
      <p:pic>
        <p:nvPicPr>
          <p:cNvPr id="2919" name="Google Shape;2919;p155"/>
          <p:cNvPicPr preferRelativeResize="0"/>
          <p:nvPr/>
        </p:nvPicPr>
        <p:blipFill>
          <a:blip r:embed="rId5">
            <a:alphaModFix/>
          </a:blip>
          <a:stretch>
            <a:fillRect/>
          </a:stretch>
        </p:blipFill>
        <p:spPr>
          <a:xfrm>
            <a:off x="3524875" y="1590600"/>
            <a:ext cx="2178201" cy="520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3" name="Shape 2923"/>
        <p:cNvGrpSpPr/>
        <p:nvPr/>
      </p:nvGrpSpPr>
      <p:grpSpPr>
        <a:xfrm>
          <a:off x="0" y="0"/>
          <a:ext cx="0" cy="0"/>
          <a:chOff x="0" y="0"/>
          <a:chExt cx="0" cy="0"/>
        </a:xfrm>
      </p:grpSpPr>
      <p:sp>
        <p:nvSpPr>
          <p:cNvPr id="2924" name="Google Shape;2924;p1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925" name="Google Shape;2925;p156"/>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926" name="Google Shape;2926;p156"/>
          <p:cNvSpPr txBox="1"/>
          <p:nvPr/>
        </p:nvSpPr>
        <p:spPr>
          <a:xfrm>
            <a:off x="3631000" y="1345575"/>
            <a:ext cx="5131200" cy="2859300"/>
          </a:xfrm>
          <a:prstGeom prst="rect">
            <a:avLst/>
          </a:prstGeom>
          <a:noFill/>
          <a:ln>
            <a:noFill/>
          </a:ln>
        </p:spPr>
        <p:txBody>
          <a:bodyPr anchorCtr="0" anchor="t" bIns="91425" lIns="457200" spcFirstLastPara="1" rIns="274300" wrap="square" tIns="182875">
            <a:noAutofit/>
          </a:bodyPr>
          <a:lstStyle/>
          <a:p>
            <a:pPr indent="0" lvl="0" marL="0" rtl="0" algn="l">
              <a:lnSpc>
                <a:spcPct val="110000"/>
              </a:lnSpc>
              <a:spcBef>
                <a:spcPts val="0"/>
              </a:spcBef>
              <a:spcAft>
                <a:spcPts val="1000"/>
              </a:spcAft>
              <a:buNone/>
            </a:pPr>
            <a:r>
              <a:rPr lang="en" sz="2400">
                <a:solidFill>
                  <a:srgbClr val="FAF5AC"/>
                </a:solidFill>
                <a:latin typeface="Roboto"/>
                <a:ea typeface="Roboto"/>
                <a:cs typeface="Roboto"/>
                <a:sym typeface="Roboto"/>
              </a:rPr>
              <a:t>Using containers instead of VMs to run a LAMP server will immediately result in massive cost and operational savings. But, they still have to maintain their own data.</a:t>
            </a:r>
            <a:endParaRPr sz="2400">
              <a:solidFill>
                <a:srgbClr val="FAF5AC"/>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F6FB"/>
        </a:solidFill>
      </p:bgPr>
    </p:bg>
    <p:spTree>
      <p:nvGrpSpPr>
        <p:cNvPr id="2930" name="Shape 2930"/>
        <p:cNvGrpSpPr/>
        <p:nvPr/>
      </p:nvGrpSpPr>
      <p:grpSpPr>
        <a:xfrm>
          <a:off x="0" y="0"/>
          <a:ext cx="0" cy="0"/>
          <a:chOff x="0" y="0"/>
          <a:chExt cx="0" cy="0"/>
        </a:xfrm>
      </p:grpSpPr>
      <p:sp>
        <p:nvSpPr>
          <p:cNvPr id="2931" name="Google Shape;2931;p157"/>
          <p:cNvSpPr/>
          <p:nvPr/>
        </p:nvSpPr>
        <p:spPr>
          <a:xfrm>
            <a:off x="1241650" y="2123600"/>
            <a:ext cx="6442200" cy="2489400"/>
          </a:xfrm>
          <a:prstGeom prst="roundRect">
            <a:avLst>
              <a:gd fmla="val 4044"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2" name="Google Shape;2932;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Stateless vs. Stateful Containers</a:t>
            </a:r>
            <a:endParaRPr/>
          </a:p>
        </p:txBody>
      </p:sp>
      <p:sp>
        <p:nvSpPr>
          <p:cNvPr id="2933" name="Google Shape;2933;p157"/>
          <p:cNvSpPr txBox="1"/>
          <p:nvPr>
            <p:ph idx="1" type="subTitle"/>
          </p:nvPr>
        </p:nvSpPr>
        <p:spPr>
          <a:xfrm>
            <a:off x="0" y="675975"/>
            <a:ext cx="9144000" cy="364800"/>
          </a:xfrm>
          <a:prstGeom prst="rect">
            <a:avLst/>
          </a:prstGeom>
        </p:spPr>
        <p:txBody>
          <a:bodyPr anchorCtr="0" anchor="t" bIns="91425" lIns="457200" spcFirstLastPara="1" rIns="274300" wrap="square" tIns="91425">
            <a:noAutofit/>
          </a:bodyPr>
          <a:lstStyle/>
          <a:p>
            <a:pPr indent="0" lvl="0" marL="0" rtl="0" algn="l">
              <a:spcBef>
                <a:spcPts val="0"/>
              </a:spcBef>
              <a:spcAft>
                <a:spcPts val="0"/>
              </a:spcAft>
              <a:buNone/>
            </a:pPr>
            <a:r>
              <a:rPr b="1" lang="en"/>
              <a:t>Containers are stateful. </a:t>
            </a:r>
            <a:r>
              <a:rPr lang="en"/>
              <a:t>We can’t safely destroy a container and replace it with </a:t>
            </a:r>
            <a:br>
              <a:rPr lang="en"/>
            </a:br>
            <a:r>
              <a:rPr lang="en"/>
              <a:t>a new one if it contains data that no other instance has.</a:t>
            </a:r>
            <a:endParaRPr/>
          </a:p>
        </p:txBody>
      </p:sp>
      <p:sp>
        <p:nvSpPr>
          <p:cNvPr id="2934" name="Google Shape;2934;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35" name="Google Shape;2935;p157"/>
          <p:cNvSpPr txBox="1"/>
          <p:nvPr>
            <p:ph idx="3" type="body"/>
          </p:nvPr>
        </p:nvSpPr>
        <p:spPr>
          <a:xfrm>
            <a:off x="0" y="1462900"/>
            <a:ext cx="9144000" cy="533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800"/>
              </a:spcAft>
              <a:buNone/>
            </a:pPr>
            <a:r>
              <a:rPr lang="en">
                <a:solidFill>
                  <a:srgbClr val="24292E"/>
                </a:solidFill>
              </a:rPr>
              <a:t>Therefore, we need to make containers as stateless as possible, by moving data to its own central location and extracting server/application logic as much as possible.</a:t>
            </a:r>
            <a:endParaRPr>
              <a:solidFill>
                <a:srgbClr val="24292E"/>
              </a:solidFill>
            </a:endParaRPr>
          </a:p>
        </p:txBody>
      </p:sp>
      <p:grpSp>
        <p:nvGrpSpPr>
          <p:cNvPr id="2936" name="Google Shape;2936;p157"/>
          <p:cNvGrpSpPr/>
          <p:nvPr/>
        </p:nvGrpSpPr>
        <p:grpSpPr>
          <a:xfrm>
            <a:off x="1736548" y="2224180"/>
            <a:ext cx="5452405" cy="2240620"/>
            <a:chOff x="1758613" y="2300380"/>
            <a:chExt cx="5452405" cy="2240620"/>
          </a:xfrm>
        </p:grpSpPr>
        <p:sp>
          <p:nvSpPr>
            <p:cNvPr id="2937" name="Google Shape;2937;p157"/>
            <p:cNvSpPr txBox="1"/>
            <p:nvPr/>
          </p:nvSpPr>
          <p:spPr>
            <a:xfrm rot="-1482034">
              <a:off x="3167569" y="3032691"/>
              <a:ext cx="3348361" cy="286594"/>
            </a:xfrm>
            <a:prstGeom prst="rect">
              <a:avLst/>
            </a:prstGeom>
            <a:noFill/>
            <a:ln>
              <a:noFill/>
            </a:ln>
          </p:spPr>
          <p:txBody>
            <a:bodyPr anchorCtr="0" anchor="t" bIns="0" lIns="0" spcFirstLastPara="1" rIns="0" wrap="square" tIns="91425">
              <a:noAutofit/>
            </a:bodyPr>
            <a:lstStyle/>
            <a:p>
              <a:pPr indent="0" lvl="0" marL="0" rtl="0" algn="l">
                <a:spcBef>
                  <a:spcPts val="0"/>
                </a:spcBef>
                <a:spcAft>
                  <a:spcPts val="0"/>
                </a:spcAft>
                <a:buNone/>
              </a:pPr>
              <a:r>
                <a:rPr lang="en">
                  <a:latin typeface="Roboto"/>
                  <a:ea typeface="Roboto"/>
                  <a:cs typeface="Roboto"/>
                  <a:sym typeface="Roboto"/>
                </a:rPr>
                <a:t>Moving data to own central location</a:t>
              </a:r>
              <a:endParaRPr>
                <a:latin typeface="Roboto"/>
                <a:ea typeface="Roboto"/>
                <a:cs typeface="Roboto"/>
                <a:sym typeface="Roboto"/>
              </a:endParaRPr>
            </a:p>
          </p:txBody>
        </p:sp>
        <p:sp>
          <p:nvSpPr>
            <p:cNvPr id="2938" name="Google Shape;2938;p157"/>
            <p:cNvSpPr txBox="1"/>
            <p:nvPr/>
          </p:nvSpPr>
          <p:spPr>
            <a:xfrm rot="-1541077">
              <a:off x="3381912" y="3515486"/>
              <a:ext cx="3440105" cy="282584"/>
            </a:xfrm>
            <a:prstGeom prst="rect">
              <a:avLst/>
            </a:prstGeom>
            <a:noFill/>
            <a:ln>
              <a:noFill/>
            </a:ln>
          </p:spPr>
          <p:txBody>
            <a:bodyPr anchorCtr="0" anchor="t" bIns="0" lIns="0" spcFirstLastPara="1" rIns="0" wrap="square" tIns="91425">
              <a:noAutofit/>
            </a:bodyPr>
            <a:lstStyle/>
            <a:p>
              <a:pPr indent="0" lvl="0" marL="0" rtl="0" algn="l">
                <a:spcBef>
                  <a:spcPts val="0"/>
                </a:spcBef>
                <a:spcAft>
                  <a:spcPts val="0"/>
                </a:spcAft>
                <a:buNone/>
              </a:pPr>
              <a:r>
                <a:rPr lang="en">
                  <a:latin typeface="Roboto"/>
                  <a:ea typeface="Roboto"/>
                  <a:cs typeface="Roboto"/>
                  <a:sym typeface="Roboto"/>
                </a:rPr>
                <a:t>Extracting server and application logic</a:t>
              </a:r>
              <a:endParaRPr>
                <a:latin typeface="Roboto"/>
                <a:ea typeface="Roboto"/>
                <a:cs typeface="Roboto"/>
                <a:sym typeface="Roboto"/>
              </a:endParaRPr>
            </a:p>
          </p:txBody>
        </p:sp>
        <p:sp>
          <p:nvSpPr>
            <p:cNvPr id="2939" name="Google Shape;2939;p157"/>
            <p:cNvSpPr txBox="1"/>
            <p:nvPr/>
          </p:nvSpPr>
          <p:spPr>
            <a:xfrm>
              <a:off x="1758613" y="2646825"/>
              <a:ext cx="937800" cy="311100"/>
            </a:xfrm>
            <a:prstGeom prst="rect">
              <a:avLst/>
            </a:prstGeom>
            <a:noFill/>
            <a:ln>
              <a:noFill/>
            </a:ln>
          </p:spPr>
          <p:txBody>
            <a:bodyPr anchorCtr="0" anchor="t" bIns="0" lIns="0" spcFirstLastPara="1" rIns="0" wrap="square" tIns="0">
              <a:noAutofit/>
            </a:bodyPr>
            <a:lstStyle/>
            <a:p>
              <a:pPr indent="0" lvl="0" marL="0" rtl="0" algn="r">
                <a:spcBef>
                  <a:spcPts val="0"/>
                </a:spcBef>
                <a:spcAft>
                  <a:spcPts val="500"/>
                </a:spcAft>
                <a:buNone/>
              </a:pPr>
              <a:r>
                <a:rPr b="1" lang="en" sz="1600">
                  <a:latin typeface="Roboto"/>
                  <a:ea typeface="Roboto"/>
                  <a:cs typeface="Roboto"/>
                  <a:sym typeface="Roboto"/>
                </a:rPr>
                <a:t>Stateless</a:t>
              </a:r>
              <a:endParaRPr b="1">
                <a:latin typeface="Roboto"/>
                <a:ea typeface="Roboto"/>
                <a:cs typeface="Roboto"/>
                <a:sym typeface="Roboto"/>
              </a:endParaRPr>
            </a:p>
          </p:txBody>
        </p:sp>
        <p:sp>
          <p:nvSpPr>
            <p:cNvPr id="2940" name="Google Shape;2940;p157"/>
            <p:cNvSpPr txBox="1"/>
            <p:nvPr/>
          </p:nvSpPr>
          <p:spPr>
            <a:xfrm>
              <a:off x="1758613" y="4229900"/>
              <a:ext cx="937800" cy="311100"/>
            </a:xfrm>
            <a:prstGeom prst="rect">
              <a:avLst/>
            </a:prstGeom>
            <a:noFill/>
            <a:ln>
              <a:noFill/>
            </a:ln>
          </p:spPr>
          <p:txBody>
            <a:bodyPr anchorCtr="0" anchor="t" bIns="0" lIns="0" spcFirstLastPara="1" rIns="0" wrap="square" tIns="0">
              <a:noAutofit/>
            </a:bodyPr>
            <a:lstStyle/>
            <a:p>
              <a:pPr indent="0" lvl="0" marL="0" rtl="0" algn="r">
                <a:spcBef>
                  <a:spcPts val="0"/>
                </a:spcBef>
                <a:spcAft>
                  <a:spcPts val="500"/>
                </a:spcAft>
                <a:buNone/>
              </a:pPr>
              <a:r>
                <a:rPr b="1" lang="en" sz="1600">
                  <a:latin typeface="Roboto"/>
                  <a:ea typeface="Roboto"/>
                  <a:cs typeface="Roboto"/>
                  <a:sym typeface="Roboto"/>
                </a:rPr>
                <a:t>Stateful</a:t>
              </a:r>
              <a:endParaRPr b="1">
                <a:latin typeface="Roboto"/>
                <a:ea typeface="Roboto"/>
                <a:cs typeface="Roboto"/>
                <a:sym typeface="Roboto"/>
              </a:endParaRPr>
            </a:p>
          </p:txBody>
        </p:sp>
        <p:sp>
          <p:nvSpPr>
            <p:cNvPr id="2941" name="Google Shape;2941;p157"/>
            <p:cNvSpPr/>
            <p:nvPr/>
          </p:nvSpPr>
          <p:spPr>
            <a:xfrm>
              <a:off x="2809050" y="2404175"/>
              <a:ext cx="346800" cy="2051100"/>
            </a:xfrm>
            <a:prstGeom prst="upArrow">
              <a:avLst>
                <a:gd fmla="val 50000" name="adj1"/>
                <a:gd fmla="val 5000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57"/>
            <p:cNvSpPr/>
            <p:nvPr/>
          </p:nvSpPr>
          <p:spPr>
            <a:xfrm rot="3900604">
              <a:off x="4910896" y="1149092"/>
              <a:ext cx="346543" cy="4531876"/>
            </a:xfrm>
            <a:prstGeom prst="upArrow">
              <a:avLst>
                <a:gd fmla="val 50000" name="adj1"/>
                <a:gd fmla="val 5000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57"/>
            <p:cNvSpPr/>
            <p:nvPr/>
          </p:nvSpPr>
          <p:spPr>
            <a:xfrm>
              <a:off x="2834775" y="4213100"/>
              <a:ext cx="327900" cy="3279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F6FB"/>
        </a:solidFill>
      </p:bgPr>
    </p:bg>
    <p:spTree>
      <p:nvGrpSpPr>
        <p:cNvPr id="2947" name="Shape 2947"/>
        <p:cNvGrpSpPr/>
        <p:nvPr/>
      </p:nvGrpSpPr>
      <p:grpSpPr>
        <a:xfrm>
          <a:off x="0" y="0"/>
          <a:ext cx="0" cy="0"/>
          <a:chOff x="0" y="0"/>
          <a:chExt cx="0" cy="0"/>
        </a:xfrm>
      </p:grpSpPr>
      <p:sp>
        <p:nvSpPr>
          <p:cNvPr id="2948" name="Google Shape;2948;p158"/>
          <p:cNvSpPr/>
          <p:nvPr/>
        </p:nvSpPr>
        <p:spPr>
          <a:xfrm>
            <a:off x="480750" y="1760424"/>
            <a:ext cx="8182500" cy="2471100"/>
          </a:xfrm>
          <a:prstGeom prst="roundRect">
            <a:avLst>
              <a:gd fmla="val 4506" name="adj"/>
            </a:avLst>
          </a:prstGeom>
          <a:solidFill>
            <a:srgbClr val="FFFFFF"/>
          </a:solidFill>
          <a:ln cap="flat" cmpd="sng" w="19050">
            <a:solidFill>
              <a:srgbClr val="59C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58"/>
          <p:cNvSpPr txBox="1"/>
          <p:nvPr/>
        </p:nvSpPr>
        <p:spPr>
          <a:xfrm>
            <a:off x="633150" y="2640525"/>
            <a:ext cx="2940300" cy="244500"/>
          </a:xfrm>
          <a:prstGeom prst="rect">
            <a:avLst/>
          </a:prstGeom>
          <a:solidFill>
            <a:srgbClr val="EFEFEF"/>
          </a:solidFill>
          <a:ln>
            <a:noFill/>
          </a:ln>
        </p:spPr>
        <p:txBody>
          <a:bodyPr anchorCtr="0" anchor="t" bIns="0" lIns="0" spcFirstLastPara="1" rIns="0" wrap="square" tIns="45700">
            <a:noAutofit/>
          </a:bodyPr>
          <a:lstStyle/>
          <a:p>
            <a:pPr indent="0" lvl="0" marL="0" rtl="0" algn="ctr">
              <a:spcBef>
                <a:spcPts val="0"/>
              </a:spcBef>
              <a:spcAft>
                <a:spcPts val="1000"/>
              </a:spcAft>
              <a:buNone/>
            </a:pPr>
            <a:r>
              <a:rPr b="1" lang="en" sz="1100">
                <a:latin typeface="Roboto"/>
                <a:ea typeface="Roboto"/>
                <a:cs typeface="Roboto"/>
                <a:sym typeface="Roboto"/>
              </a:rPr>
              <a:t>Web Server Containers</a:t>
            </a:r>
            <a:endParaRPr b="1" sz="1100">
              <a:latin typeface="Roboto"/>
              <a:ea typeface="Roboto"/>
              <a:cs typeface="Roboto"/>
              <a:sym typeface="Roboto"/>
            </a:endParaRPr>
          </a:p>
        </p:txBody>
      </p:sp>
      <p:sp>
        <p:nvSpPr>
          <p:cNvPr id="2950" name="Google Shape;2950;p158"/>
          <p:cNvSpPr txBox="1"/>
          <p:nvPr/>
        </p:nvSpPr>
        <p:spPr>
          <a:xfrm>
            <a:off x="5588650" y="2640525"/>
            <a:ext cx="2919000" cy="244500"/>
          </a:xfrm>
          <a:prstGeom prst="rect">
            <a:avLst/>
          </a:prstGeom>
          <a:solidFill>
            <a:srgbClr val="EFEFEF"/>
          </a:solidFill>
          <a:ln>
            <a:noFill/>
          </a:ln>
        </p:spPr>
        <p:txBody>
          <a:bodyPr anchorCtr="0" anchor="t" bIns="0" lIns="0" spcFirstLastPara="1" rIns="0" wrap="square" tIns="45700">
            <a:noAutofit/>
          </a:bodyPr>
          <a:lstStyle/>
          <a:p>
            <a:pPr indent="0" lvl="0" marL="0" rtl="0" algn="ctr">
              <a:spcBef>
                <a:spcPts val="0"/>
              </a:spcBef>
              <a:spcAft>
                <a:spcPts val="1000"/>
              </a:spcAft>
              <a:buNone/>
            </a:pPr>
            <a:r>
              <a:rPr b="1" lang="en" sz="1100">
                <a:latin typeface="Roboto"/>
                <a:ea typeface="Roboto"/>
                <a:cs typeface="Roboto"/>
                <a:sym typeface="Roboto"/>
              </a:rPr>
              <a:t>Database </a:t>
            </a:r>
            <a:r>
              <a:rPr b="1" lang="en" sz="1100">
                <a:latin typeface="Roboto"/>
                <a:ea typeface="Roboto"/>
                <a:cs typeface="Roboto"/>
                <a:sym typeface="Roboto"/>
              </a:rPr>
              <a:t>Containers</a:t>
            </a:r>
            <a:endParaRPr b="1" sz="1100">
              <a:latin typeface="Roboto"/>
              <a:ea typeface="Roboto"/>
              <a:cs typeface="Roboto"/>
              <a:sym typeface="Roboto"/>
            </a:endParaRPr>
          </a:p>
        </p:txBody>
      </p:sp>
      <p:sp>
        <p:nvSpPr>
          <p:cNvPr id="2951" name="Google Shape;2951;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As Stateless As Possible</a:t>
            </a:r>
            <a:endParaRPr/>
          </a:p>
        </p:txBody>
      </p:sp>
      <p:sp>
        <p:nvSpPr>
          <p:cNvPr id="2952" name="Google Shape;2952;p1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953" name="Google Shape;2953;p1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our LAMP container example, we can split the container into a set of multiple containers: one responsible for the </a:t>
            </a:r>
            <a:r>
              <a:rPr lang="en"/>
              <a:t>database</a:t>
            </a:r>
            <a:r>
              <a:rPr lang="en"/>
              <a:t> (MySQL) and one responsible for the web server (Linux/Apache).</a:t>
            </a:r>
            <a:endParaRPr/>
          </a:p>
        </p:txBody>
      </p:sp>
      <p:sp>
        <p:nvSpPr>
          <p:cNvPr id="2954" name="Google Shape;2954;p158"/>
          <p:cNvSpPr txBox="1"/>
          <p:nvPr>
            <p:ph idx="3" type="body"/>
          </p:nvPr>
        </p:nvSpPr>
        <p:spPr>
          <a:xfrm>
            <a:off x="175" y="4332375"/>
            <a:ext cx="9144000" cy="5337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800"/>
              </a:spcAft>
              <a:buNone/>
            </a:pPr>
            <a:r>
              <a:rPr lang="en"/>
              <a:t>If we have a sudden increase in the number of users accessing our site, we can accommodate by </a:t>
            </a:r>
            <a:br>
              <a:rPr lang="en"/>
            </a:br>
            <a:r>
              <a:rPr lang="en"/>
              <a:t>creating even more application/server containers and linking them to the database container.</a:t>
            </a:r>
            <a:endParaRPr/>
          </a:p>
        </p:txBody>
      </p:sp>
      <p:sp>
        <p:nvSpPr>
          <p:cNvPr id="2955" name="Google Shape;2955;p158"/>
          <p:cNvSpPr/>
          <p:nvPr/>
        </p:nvSpPr>
        <p:spPr>
          <a:xfrm>
            <a:off x="3677150" y="3257252"/>
            <a:ext cx="1807800" cy="484200"/>
          </a:xfrm>
          <a:prstGeom prst="leftRightArrow">
            <a:avLst>
              <a:gd fmla="val 50000" name="adj1"/>
              <a:gd fmla="val 50000" name="adj2"/>
            </a:avLst>
          </a:prstGeom>
          <a:solidFill>
            <a:srgbClr val="59C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Medium"/>
                <a:ea typeface="Roboto Medium"/>
                <a:cs typeface="Roboto Medium"/>
                <a:sym typeface="Roboto Medium"/>
              </a:rPr>
              <a:t>Networking</a:t>
            </a:r>
            <a:endParaRPr sz="1200">
              <a:latin typeface="Roboto Medium"/>
              <a:ea typeface="Roboto Medium"/>
              <a:cs typeface="Roboto Medium"/>
              <a:sym typeface="Roboto Medium"/>
            </a:endParaRPr>
          </a:p>
        </p:txBody>
      </p:sp>
      <p:pic>
        <p:nvPicPr>
          <p:cNvPr id="2956" name="Google Shape;2956;p158"/>
          <p:cNvPicPr preferRelativeResize="0"/>
          <p:nvPr/>
        </p:nvPicPr>
        <p:blipFill rotWithShape="1">
          <a:blip r:embed="rId3">
            <a:alphaModFix/>
          </a:blip>
          <a:srcRect b="0" l="7045" r="7447" t="0"/>
          <a:stretch/>
        </p:blipFill>
        <p:spPr>
          <a:xfrm>
            <a:off x="3915725" y="2048800"/>
            <a:ext cx="1309500" cy="1198300"/>
          </a:xfrm>
          <a:prstGeom prst="rect">
            <a:avLst/>
          </a:prstGeom>
          <a:noFill/>
          <a:ln>
            <a:noFill/>
          </a:ln>
        </p:spPr>
      </p:pic>
      <p:sp>
        <p:nvSpPr>
          <p:cNvPr id="2957" name="Google Shape;2957;p158"/>
          <p:cNvSpPr/>
          <p:nvPr/>
        </p:nvSpPr>
        <p:spPr>
          <a:xfrm>
            <a:off x="633150" y="1914900"/>
            <a:ext cx="2940300" cy="2194200"/>
          </a:xfrm>
          <a:prstGeom prst="roundRect">
            <a:avLst>
              <a:gd fmla="val 3631"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58"/>
          <p:cNvSpPr/>
          <p:nvPr/>
        </p:nvSpPr>
        <p:spPr>
          <a:xfrm>
            <a:off x="5567500" y="1914900"/>
            <a:ext cx="2940300" cy="2194200"/>
          </a:xfrm>
          <a:prstGeom prst="roundRect">
            <a:avLst>
              <a:gd fmla="val 3631"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9" name="Google Shape;2959;p158"/>
          <p:cNvPicPr preferRelativeResize="0"/>
          <p:nvPr/>
        </p:nvPicPr>
        <p:blipFill>
          <a:blip r:embed="rId4">
            <a:alphaModFix/>
          </a:blip>
          <a:stretch>
            <a:fillRect/>
          </a:stretch>
        </p:blipFill>
        <p:spPr>
          <a:xfrm>
            <a:off x="1305550" y="1971275"/>
            <a:ext cx="1595500" cy="618850"/>
          </a:xfrm>
          <a:prstGeom prst="rect">
            <a:avLst/>
          </a:prstGeom>
          <a:noFill/>
          <a:ln>
            <a:noFill/>
          </a:ln>
        </p:spPr>
      </p:pic>
      <p:pic>
        <p:nvPicPr>
          <p:cNvPr id="2960" name="Google Shape;2960;p158"/>
          <p:cNvPicPr preferRelativeResize="0"/>
          <p:nvPr/>
        </p:nvPicPr>
        <p:blipFill>
          <a:blip r:embed="rId5">
            <a:alphaModFix/>
          </a:blip>
          <a:stretch>
            <a:fillRect/>
          </a:stretch>
        </p:blipFill>
        <p:spPr>
          <a:xfrm>
            <a:off x="6594200" y="1980168"/>
            <a:ext cx="886901" cy="601063"/>
          </a:xfrm>
          <a:prstGeom prst="rect">
            <a:avLst/>
          </a:prstGeom>
          <a:noFill/>
          <a:ln>
            <a:noFill/>
          </a:ln>
        </p:spPr>
      </p:pic>
      <p:grpSp>
        <p:nvGrpSpPr>
          <p:cNvPr id="2961" name="Google Shape;2961;p158"/>
          <p:cNvGrpSpPr/>
          <p:nvPr/>
        </p:nvGrpSpPr>
        <p:grpSpPr>
          <a:xfrm>
            <a:off x="1005963" y="3009337"/>
            <a:ext cx="2194673" cy="980026"/>
            <a:chOff x="783039" y="3266994"/>
            <a:chExt cx="1455547" cy="649971"/>
          </a:xfrm>
        </p:grpSpPr>
        <p:pic>
          <p:nvPicPr>
            <p:cNvPr id="2962" name="Google Shape;2962;p158"/>
            <p:cNvPicPr preferRelativeResize="0"/>
            <p:nvPr/>
          </p:nvPicPr>
          <p:blipFill>
            <a:blip r:embed="rId6">
              <a:alphaModFix/>
            </a:blip>
            <a:stretch>
              <a:fillRect/>
            </a:stretch>
          </p:blipFill>
          <p:spPr>
            <a:xfrm>
              <a:off x="1956922" y="3266994"/>
              <a:ext cx="281663" cy="649971"/>
            </a:xfrm>
            <a:prstGeom prst="rect">
              <a:avLst/>
            </a:prstGeom>
            <a:noFill/>
            <a:ln>
              <a:noFill/>
            </a:ln>
          </p:spPr>
        </p:pic>
        <p:pic>
          <p:nvPicPr>
            <p:cNvPr id="2963" name="Google Shape;2963;p158"/>
            <p:cNvPicPr preferRelativeResize="0"/>
            <p:nvPr/>
          </p:nvPicPr>
          <p:blipFill>
            <a:blip r:embed="rId6">
              <a:alphaModFix/>
            </a:blip>
            <a:stretch>
              <a:fillRect/>
            </a:stretch>
          </p:blipFill>
          <p:spPr>
            <a:xfrm>
              <a:off x="783039" y="3266994"/>
              <a:ext cx="281663" cy="649971"/>
            </a:xfrm>
            <a:prstGeom prst="rect">
              <a:avLst/>
            </a:prstGeom>
            <a:noFill/>
            <a:ln>
              <a:noFill/>
            </a:ln>
          </p:spPr>
        </p:pic>
        <p:pic>
          <p:nvPicPr>
            <p:cNvPr id="2964" name="Google Shape;2964;p158"/>
            <p:cNvPicPr preferRelativeResize="0"/>
            <p:nvPr/>
          </p:nvPicPr>
          <p:blipFill>
            <a:blip r:embed="rId6">
              <a:alphaModFix/>
            </a:blip>
            <a:stretch>
              <a:fillRect/>
            </a:stretch>
          </p:blipFill>
          <p:spPr>
            <a:xfrm>
              <a:off x="1174333" y="3266994"/>
              <a:ext cx="281663" cy="649971"/>
            </a:xfrm>
            <a:prstGeom prst="rect">
              <a:avLst/>
            </a:prstGeom>
            <a:noFill/>
            <a:ln>
              <a:noFill/>
            </a:ln>
          </p:spPr>
        </p:pic>
        <p:pic>
          <p:nvPicPr>
            <p:cNvPr id="2965" name="Google Shape;2965;p158"/>
            <p:cNvPicPr preferRelativeResize="0"/>
            <p:nvPr/>
          </p:nvPicPr>
          <p:blipFill>
            <a:blip r:embed="rId6">
              <a:alphaModFix/>
            </a:blip>
            <a:stretch>
              <a:fillRect/>
            </a:stretch>
          </p:blipFill>
          <p:spPr>
            <a:xfrm>
              <a:off x="1565628" y="3266994"/>
              <a:ext cx="281663" cy="649971"/>
            </a:xfrm>
            <a:prstGeom prst="rect">
              <a:avLst/>
            </a:prstGeom>
            <a:noFill/>
            <a:ln>
              <a:noFill/>
            </a:ln>
          </p:spPr>
        </p:pic>
      </p:grpSp>
      <p:grpSp>
        <p:nvGrpSpPr>
          <p:cNvPr id="2966" name="Google Shape;2966;p158"/>
          <p:cNvGrpSpPr/>
          <p:nvPr/>
        </p:nvGrpSpPr>
        <p:grpSpPr>
          <a:xfrm>
            <a:off x="5940313" y="3009337"/>
            <a:ext cx="2194673" cy="980026"/>
            <a:chOff x="783039" y="3266994"/>
            <a:chExt cx="1455547" cy="649971"/>
          </a:xfrm>
        </p:grpSpPr>
        <p:pic>
          <p:nvPicPr>
            <p:cNvPr id="2967" name="Google Shape;2967;p158"/>
            <p:cNvPicPr preferRelativeResize="0"/>
            <p:nvPr/>
          </p:nvPicPr>
          <p:blipFill>
            <a:blip r:embed="rId6">
              <a:alphaModFix/>
            </a:blip>
            <a:stretch>
              <a:fillRect/>
            </a:stretch>
          </p:blipFill>
          <p:spPr>
            <a:xfrm>
              <a:off x="1956922" y="3266994"/>
              <a:ext cx="281663" cy="649971"/>
            </a:xfrm>
            <a:prstGeom prst="rect">
              <a:avLst/>
            </a:prstGeom>
            <a:noFill/>
            <a:ln>
              <a:noFill/>
            </a:ln>
          </p:spPr>
        </p:pic>
        <p:pic>
          <p:nvPicPr>
            <p:cNvPr id="2968" name="Google Shape;2968;p158"/>
            <p:cNvPicPr preferRelativeResize="0"/>
            <p:nvPr/>
          </p:nvPicPr>
          <p:blipFill>
            <a:blip r:embed="rId6">
              <a:alphaModFix/>
            </a:blip>
            <a:stretch>
              <a:fillRect/>
            </a:stretch>
          </p:blipFill>
          <p:spPr>
            <a:xfrm>
              <a:off x="783039" y="3266994"/>
              <a:ext cx="281663" cy="649971"/>
            </a:xfrm>
            <a:prstGeom prst="rect">
              <a:avLst/>
            </a:prstGeom>
            <a:noFill/>
            <a:ln>
              <a:noFill/>
            </a:ln>
          </p:spPr>
        </p:pic>
        <p:pic>
          <p:nvPicPr>
            <p:cNvPr id="2969" name="Google Shape;2969;p158"/>
            <p:cNvPicPr preferRelativeResize="0"/>
            <p:nvPr/>
          </p:nvPicPr>
          <p:blipFill>
            <a:blip r:embed="rId6">
              <a:alphaModFix/>
            </a:blip>
            <a:stretch>
              <a:fillRect/>
            </a:stretch>
          </p:blipFill>
          <p:spPr>
            <a:xfrm>
              <a:off x="1174333" y="3266994"/>
              <a:ext cx="281663" cy="649971"/>
            </a:xfrm>
            <a:prstGeom prst="rect">
              <a:avLst/>
            </a:prstGeom>
            <a:noFill/>
            <a:ln>
              <a:noFill/>
            </a:ln>
          </p:spPr>
        </p:pic>
        <p:pic>
          <p:nvPicPr>
            <p:cNvPr id="2970" name="Google Shape;2970;p158"/>
            <p:cNvPicPr preferRelativeResize="0"/>
            <p:nvPr/>
          </p:nvPicPr>
          <p:blipFill>
            <a:blip r:embed="rId6">
              <a:alphaModFix/>
            </a:blip>
            <a:stretch>
              <a:fillRect/>
            </a:stretch>
          </p:blipFill>
          <p:spPr>
            <a:xfrm>
              <a:off x="1565628" y="3266994"/>
              <a:ext cx="281663" cy="649971"/>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9A9"/>
        </a:solidFill>
      </p:bgPr>
    </p:bg>
    <p:spTree>
      <p:nvGrpSpPr>
        <p:cNvPr id="2974" name="Shape 2974"/>
        <p:cNvGrpSpPr/>
        <p:nvPr/>
      </p:nvGrpSpPr>
      <p:grpSpPr>
        <a:xfrm>
          <a:off x="0" y="0"/>
          <a:ext cx="0" cy="0"/>
          <a:chOff x="0" y="0"/>
          <a:chExt cx="0" cy="0"/>
        </a:xfrm>
      </p:grpSpPr>
      <p:sp>
        <p:nvSpPr>
          <p:cNvPr id="2975" name="Google Shape;2975;p159"/>
          <p:cNvSpPr/>
          <p:nvPr/>
        </p:nvSpPr>
        <p:spPr>
          <a:xfrm>
            <a:off x="249625" y="4836525"/>
            <a:ext cx="8759400" cy="185400"/>
          </a:xfrm>
          <a:prstGeom prst="rect">
            <a:avLst/>
          </a:prstGeom>
          <a:solidFill>
            <a:srgbClr val="F9C9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Scaling</a:t>
            </a:r>
            <a:endParaRPr/>
          </a:p>
        </p:txBody>
      </p:sp>
      <p:sp>
        <p:nvSpPr>
          <p:cNvPr id="2977" name="Google Shape;2977;p1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24292E"/>
                </a:solidFill>
              </a:rPr>
              <a:t>Creating more containers to handle additional load is called </a:t>
            </a:r>
            <a:r>
              <a:rPr b="1" lang="en">
                <a:solidFill>
                  <a:srgbClr val="24292E"/>
                </a:solidFill>
              </a:rPr>
              <a:t>horizontal scaling</a:t>
            </a:r>
            <a:r>
              <a:rPr lang="en">
                <a:solidFill>
                  <a:srgbClr val="24292E"/>
                </a:solidFill>
              </a:rPr>
              <a:t>. This is different from </a:t>
            </a:r>
            <a:r>
              <a:rPr b="1" lang="en">
                <a:solidFill>
                  <a:srgbClr val="24292E"/>
                </a:solidFill>
              </a:rPr>
              <a:t>vertical scaling</a:t>
            </a:r>
            <a:r>
              <a:rPr lang="en">
                <a:solidFill>
                  <a:srgbClr val="24292E"/>
                </a:solidFill>
              </a:rPr>
              <a:t>, where we simply make an existing machine more powerful by adding more RAM or CPU.</a:t>
            </a:r>
            <a:endParaRPr>
              <a:solidFill>
                <a:srgbClr val="24292E"/>
              </a:solidFill>
            </a:endParaRPr>
          </a:p>
          <a:p>
            <a:pPr indent="0" lvl="0" marL="0" rtl="0" algn="l">
              <a:spcBef>
                <a:spcPts val="1200"/>
              </a:spcBef>
              <a:spcAft>
                <a:spcPts val="0"/>
              </a:spcAft>
              <a:buNone/>
            </a:pPr>
            <a:r>
              <a:t/>
            </a:r>
            <a:endParaRPr/>
          </a:p>
        </p:txBody>
      </p:sp>
      <p:sp>
        <p:nvSpPr>
          <p:cNvPr id="2978" name="Google Shape;2978;p159"/>
          <p:cNvSpPr/>
          <p:nvPr/>
        </p:nvSpPr>
        <p:spPr>
          <a:xfrm>
            <a:off x="485825" y="1817928"/>
            <a:ext cx="3825300" cy="31278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9" name="Google Shape;2979;p159"/>
          <p:cNvGrpSpPr/>
          <p:nvPr/>
        </p:nvGrpSpPr>
        <p:grpSpPr>
          <a:xfrm>
            <a:off x="2394867" y="2043519"/>
            <a:ext cx="1286594" cy="1121470"/>
            <a:chOff x="3740974" y="1629800"/>
            <a:chExt cx="1368426" cy="1192800"/>
          </a:xfrm>
        </p:grpSpPr>
        <p:pic>
          <p:nvPicPr>
            <p:cNvPr id="2980" name="Google Shape;2980;p159"/>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981" name="Google Shape;2981;p159"/>
            <p:cNvPicPr preferRelativeResize="0"/>
            <p:nvPr/>
          </p:nvPicPr>
          <p:blipFill>
            <a:blip r:embed="rId4">
              <a:alphaModFix/>
            </a:blip>
            <a:stretch>
              <a:fillRect/>
            </a:stretch>
          </p:blipFill>
          <p:spPr>
            <a:xfrm>
              <a:off x="4138574" y="1883925"/>
              <a:ext cx="573225" cy="465175"/>
            </a:xfrm>
            <a:prstGeom prst="rect">
              <a:avLst/>
            </a:prstGeom>
            <a:noFill/>
            <a:ln>
              <a:noFill/>
            </a:ln>
          </p:spPr>
        </p:pic>
      </p:grpSp>
      <p:sp>
        <p:nvSpPr>
          <p:cNvPr id="2982" name="Google Shape;2982;p159"/>
          <p:cNvSpPr txBox="1"/>
          <p:nvPr/>
        </p:nvSpPr>
        <p:spPr>
          <a:xfrm>
            <a:off x="696000" y="2043525"/>
            <a:ext cx="1698900" cy="51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latin typeface="Roboto"/>
                <a:ea typeface="Roboto"/>
                <a:cs typeface="Roboto"/>
                <a:sym typeface="Roboto"/>
              </a:rPr>
              <a:t>Vertical Scaling</a:t>
            </a:r>
            <a:endParaRPr b="1" sz="1600">
              <a:latin typeface="Roboto"/>
              <a:ea typeface="Roboto"/>
              <a:cs typeface="Roboto"/>
              <a:sym typeface="Roboto"/>
            </a:endParaRPr>
          </a:p>
          <a:p>
            <a:pPr indent="0" lvl="0" marL="0" rtl="0" algn="l">
              <a:spcBef>
                <a:spcPts val="500"/>
              </a:spcBef>
              <a:spcAft>
                <a:spcPts val="0"/>
              </a:spcAft>
              <a:buNone/>
            </a:pPr>
            <a:r>
              <a:rPr lang="en" sz="1100">
                <a:solidFill>
                  <a:schemeClr val="dk1"/>
                </a:solidFill>
                <a:latin typeface="Roboto"/>
                <a:ea typeface="Roboto"/>
                <a:cs typeface="Roboto"/>
                <a:sym typeface="Roboto"/>
              </a:rPr>
              <a:t>Increase size of instance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(RAM, CPU, etc.)</a:t>
            </a:r>
            <a:endParaRPr b="1">
              <a:latin typeface="Roboto"/>
              <a:ea typeface="Roboto"/>
              <a:cs typeface="Roboto"/>
              <a:sym typeface="Roboto"/>
            </a:endParaRPr>
          </a:p>
        </p:txBody>
      </p:sp>
      <p:grpSp>
        <p:nvGrpSpPr>
          <p:cNvPr id="2983" name="Google Shape;2983;p159"/>
          <p:cNvGrpSpPr/>
          <p:nvPr/>
        </p:nvGrpSpPr>
        <p:grpSpPr>
          <a:xfrm>
            <a:off x="2570517" y="3255794"/>
            <a:ext cx="936140" cy="815875"/>
            <a:chOff x="3740974" y="1629800"/>
            <a:chExt cx="1368426" cy="1192800"/>
          </a:xfrm>
        </p:grpSpPr>
        <p:pic>
          <p:nvPicPr>
            <p:cNvPr id="2984" name="Google Shape;2984;p159"/>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985" name="Google Shape;2985;p159"/>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986" name="Google Shape;2986;p159"/>
          <p:cNvGrpSpPr/>
          <p:nvPr/>
        </p:nvGrpSpPr>
        <p:grpSpPr>
          <a:xfrm>
            <a:off x="2658711" y="4138366"/>
            <a:ext cx="759476" cy="662004"/>
            <a:chOff x="3740974" y="1629800"/>
            <a:chExt cx="1368426" cy="1192800"/>
          </a:xfrm>
        </p:grpSpPr>
        <p:pic>
          <p:nvPicPr>
            <p:cNvPr id="2987" name="Google Shape;2987;p159"/>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988" name="Google Shape;2988;p159"/>
            <p:cNvPicPr preferRelativeResize="0"/>
            <p:nvPr/>
          </p:nvPicPr>
          <p:blipFill>
            <a:blip r:embed="rId4">
              <a:alphaModFix/>
            </a:blip>
            <a:stretch>
              <a:fillRect/>
            </a:stretch>
          </p:blipFill>
          <p:spPr>
            <a:xfrm>
              <a:off x="4138574" y="1883925"/>
              <a:ext cx="573225" cy="465175"/>
            </a:xfrm>
            <a:prstGeom prst="rect">
              <a:avLst/>
            </a:prstGeom>
            <a:noFill/>
            <a:ln>
              <a:noFill/>
            </a:ln>
          </p:spPr>
        </p:pic>
      </p:grpSp>
      <p:cxnSp>
        <p:nvCxnSpPr>
          <p:cNvPr id="2989" name="Google Shape;2989;p159"/>
          <p:cNvCxnSpPr/>
          <p:nvPr/>
        </p:nvCxnSpPr>
        <p:spPr>
          <a:xfrm rot="10800000">
            <a:off x="3968250" y="2464250"/>
            <a:ext cx="0" cy="2134200"/>
          </a:xfrm>
          <a:prstGeom prst="straightConnector1">
            <a:avLst/>
          </a:prstGeom>
          <a:noFill/>
          <a:ln cap="flat" cmpd="sng" w="28575">
            <a:solidFill>
              <a:srgbClr val="1A6EC1"/>
            </a:solidFill>
            <a:prstDash val="solid"/>
            <a:round/>
            <a:headEnd len="med" w="med" type="none"/>
            <a:tailEnd len="med" w="med" type="triangle"/>
          </a:ln>
        </p:spPr>
      </p:cxnSp>
      <p:sp>
        <p:nvSpPr>
          <p:cNvPr id="2990" name="Google Shape;2990;p159"/>
          <p:cNvSpPr/>
          <p:nvPr/>
        </p:nvSpPr>
        <p:spPr>
          <a:xfrm>
            <a:off x="4568350" y="1817925"/>
            <a:ext cx="4292700" cy="3127800"/>
          </a:xfrm>
          <a:prstGeom prst="rect">
            <a:avLst/>
          </a:prstGeom>
          <a:solidFill>
            <a:srgbClr val="FCE4D2"/>
          </a:solidFill>
          <a:ln cap="flat" cmpd="sng" w="9525">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59"/>
          <p:cNvSpPr txBox="1"/>
          <p:nvPr/>
        </p:nvSpPr>
        <p:spPr>
          <a:xfrm>
            <a:off x="4778525" y="2043525"/>
            <a:ext cx="1698900" cy="511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600">
                <a:latin typeface="Roboto"/>
                <a:ea typeface="Roboto"/>
                <a:cs typeface="Roboto"/>
                <a:sym typeface="Roboto"/>
              </a:rPr>
              <a:t>Horizontal</a:t>
            </a:r>
            <a:r>
              <a:rPr b="1" lang="en" sz="1600">
                <a:latin typeface="Roboto"/>
                <a:ea typeface="Roboto"/>
                <a:cs typeface="Roboto"/>
                <a:sym typeface="Roboto"/>
              </a:rPr>
              <a:t> Scaling</a:t>
            </a:r>
            <a:endParaRPr b="1" sz="1600">
              <a:latin typeface="Roboto"/>
              <a:ea typeface="Roboto"/>
              <a:cs typeface="Roboto"/>
              <a:sym typeface="Roboto"/>
            </a:endParaRPr>
          </a:p>
          <a:p>
            <a:pPr indent="0" lvl="0" marL="0" rtl="0" algn="l">
              <a:spcBef>
                <a:spcPts val="500"/>
              </a:spcBef>
              <a:spcAft>
                <a:spcPts val="0"/>
              </a:spcAft>
              <a:buNone/>
            </a:pPr>
            <a:r>
              <a:rPr lang="en" sz="1100">
                <a:solidFill>
                  <a:schemeClr val="dk1"/>
                </a:solidFill>
                <a:latin typeface="Roboto"/>
                <a:ea typeface="Roboto"/>
                <a:cs typeface="Roboto"/>
                <a:sym typeface="Roboto"/>
              </a:rPr>
              <a:t>Add more instances</a:t>
            </a:r>
            <a:endParaRPr b="1">
              <a:latin typeface="Roboto"/>
              <a:ea typeface="Roboto"/>
              <a:cs typeface="Roboto"/>
              <a:sym typeface="Roboto"/>
            </a:endParaRPr>
          </a:p>
        </p:txBody>
      </p:sp>
      <p:grpSp>
        <p:nvGrpSpPr>
          <p:cNvPr id="2992" name="Google Shape;2992;p159"/>
          <p:cNvGrpSpPr/>
          <p:nvPr/>
        </p:nvGrpSpPr>
        <p:grpSpPr>
          <a:xfrm>
            <a:off x="4778415" y="2691980"/>
            <a:ext cx="864024" cy="753134"/>
            <a:chOff x="3740974" y="1629800"/>
            <a:chExt cx="1368426" cy="1192800"/>
          </a:xfrm>
        </p:grpSpPr>
        <p:pic>
          <p:nvPicPr>
            <p:cNvPr id="2993" name="Google Shape;2993;p159"/>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994" name="Google Shape;2994;p159"/>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995" name="Google Shape;2995;p159"/>
          <p:cNvGrpSpPr/>
          <p:nvPr/>
        </p:nvGrpSpPr>
        <p:grpSpPr>
          <a:xfrm>
            <a:off x="5781985" y="2691980"/>
            <a:ext cx="864024" cy="753134"/>
            <a:chOff x="3740974" y="1629800"/>
            <a:chExt cx="1368426" cy="1192800"/>
          </a:xfrm>
        </p:grpSpPr>
        <p:pic>
          <p:nvPicPr>
            <p:cNvPr id="2996" name="Google Shape;2996;p159"/>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2997" name="Google Shape;2997;p159"/>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2998" name="Google Shape;2998;p159"/>
          <p:cNvGrpSpPr/>
          <p:nvPr/>
        </p:nvGrpSpPr>
        <p:grpSpPr>
          <a:xfrm>
            <a:off x="6785556" y="2691980"/>
            <a:ext cx="864024" cy="753134"/>
            <a:chOff x="3740974" y="1629800"/>
            <a:chExt cx="1368426" cy="1192800"/>
          </a:xfrm>
        </p:grpSpPr>
        <p:pic>
          <p:nvPicPr>
            <p:cNvPr id="2999" name="Google Shape;2999;p159"/>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3000" name="Google Shape;3000;p159"/>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3001" name="Google Shape;3001;p159"/>
          <p:cNvGrpSpPr/>
          <p:nvPr/>
        </p:nvGrpSpPr>
        <p:grpSpPr>
          <a:xfrm>
            <a:off x="7789126" y="2691980"/>
            <a:ext cx="864024" cy="753134"/>
            <a:chOff x="3740974" y="1629800"/>
            <a:chExt cx="1368426" cy="1192800"/>
          </a:xfrm>
        </p:grpSpPr>
        <p:pic>
          <p:nvPicPr>
            <p:cNvPr id="3002" name="Google Shape;3002;p159"/>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3003" name="Google Shape;3003;p159"/>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3004" name="Google Shape;3004;p159"/>
          <p:cNvGrpSpPr/>
          <p:nvPr/>
        </p:nvGrpSpPr>
        <p:grpSpPr>
          <a:xfrm>
            <a:off x="4778415" y="3574980"/>
            <a:ext cx="864024" cy="753134"/>
            <a:chOff x="3740974" y="1629800"/>
            <a:chExt cx="1368426" cy="1192800"/>
          </a:xfrm>
        </p:grpSpPr>
        <p:pic>
          <p:nvPicPr>
            <p:cNvPr id="3005" name="Google Shape;3005;p159"/>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3006" name="Google Shape;3006;p159"/>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3007" name="Google Shape;3007;p159"/>
          <p:cNvGrpSpPr/>
          <p:nvPr/>
        </p:nvGrpSpPr>
        <p:grpSpPr>
          <a:xfrm>
            <a:off x="5781985" y="3574980"/>
            <a:ext cx="864024" cy="753134"/>
            <a:chOff x="3740974" y="1629800"/>
            <a:chExt cx="1368426" cy="1192800"/>
          </a:xfrm>
        </p:grpSpPr>
        <p:pic>
          <p:nvPicPr>
            <p:cNvPr id="3008" name="Google Shape;3008;p159"/>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3009" name="Google Shape;3009;p159"/>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3010" name="Google Shape;3010;p159"/>
          <p:cNvGrpSpPr/>
          <p:nvPr/>
        </p:nvGrpSpPr>
        <p:grpSpPr>
          <a:xfrm>
            <a:off x="6785556" y="3574980"/>
            <a:ext cx="864024" cy="753134"/>
            <a:chOff x="3740974" y="1629800"/>
            <a:chExt cx="1368426" cy="1192800"/>
          </a:xfrm>
        </p:grpSpPr>
        <p:pic>
          <p:nvPicPr>
            <p:cNvPr id="3011" name="Google Shape;3011;p159"/>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3012" name="Google Shape;3012;p159"/>
            <p:cNvPicPr preferRelativeResize="0"/>
            <p:nvPr/>
          </p:nvPicPr>
          <p:blipFill>
            <a:blip r:embed="rId4">
              <a:alphaModFix/>
            </a:blip>
            <a:stretch>
              <a:fillRect/>
            </a:stretch>
          </p:blipFill>
          <p:spPr>
            <a:xfrm>
              <a:off x="4138574" y="1883925"/>
              <a:ext cx="573225" cy="465175"/>
            </a:xfrm>
            <a:prstGeom prst="rect">
              <a:avLst/>
            </a:prstGeom>
            <a:noFill/>
            <a:ln>
              <a:noFill/>
            </a:ln>
          </p:spPr>
        </p:pic>
      </p:grpSp>
      <p:grpSp>
        <p:nvGrpSpPr>
          <p:cNvPr id="3013" name="Google Shape;3013;p159"/>
          <p:cNvGrpSpPr/>
          <p:nvPr/>
        </p:nvGrpSpPr>
        <p:grpSpPr>
          <a:xfrm>
            <a:off x="7789126" y="3574980"/>
            <a:ext cx="864024" cy="753134"/>
            <a:chOff x="3740974" y="1629800"/>
            <a:chExt cx="1368426" cy="1192800"/>
          </a:xfrm>
        </p:grpSpPr>
        <p:pic>
          <p:nvPicPr>
            <p:cNvPr id="3014" name="Google Shape;3014;p159"/>
            <p:cNvPicPr preferRelativeResize="0"/>
            <p:nvPr/>
          </p:nvPicPr>
          <p:blipFill>
            <a:blip r:embed="rId3">
              <a:alphaModFix/>
            </a:blip>
            <a:stretch>
              <a:fillRect/>
            </a:stretch>
          </p:blipFill>
          <p:spPr>
            <a:xfrm>
              <a:off x="3740974" y="1629800"/>
              <a:ext cx="1368426" cy="1192800"/>
            </a:xfrm>
            <a:prstGeom prst="rect">
              <a:avLst/>
            </a:prstGeom>
            <a:noFill/>
            <a:ln>
              <a:noFill/>
            </a:ln>
          </p:spPr>
        </p:pic>
        <p:pic>
          <p:nvPicPr>
            <p:cNvPr id="3015" name="Google Shape;3015;p159"/>
            <p:cNvPicPr preferRelativeResize="0"/>
            <p:nvPr/>
          </p:nvPicPr>
          <p:blipFill>
            <a:blip r:embed="rId4">
              <a:alphaModFix/>
            </a:blip>
            <a:stretch>
              <a:fillRect/>
            </a:stretch>
          </p:blipFill>
          <p:spPr>
            <a:xfrm>
              <a:off x="4138574" y="1883925"/>
              <a:ext cx="573225" cy="465175"/>
            </a:xfrm>
            <a:prstGeom prst="rect">
              <a:avLst/>
            </a:prstGeom>
            <a:noFill/>
            <a:ln>
              <a:noFill/>
            </a:ln>
          </p:spPr>
        </p:pic>
      </p:grpSp>
      <p:cxnSp>
        <p:nvCxnSpPr>
          <p:cNvPr id="3016" name="Google Shape;3016;p159"/>
          <p:cNvCxnSpPr/>
          <p:nvPr/>
        </p:nvCxnSpPr>
        <p:spPr>
          <a:xfrm rot="10800000">
            <a:off x="6817875" y="3531350"/>
            <a:ext cx="0" cy="2134200"/>
          </a:xfrm>
          <a:prstGeom prst="straightConnector1">
            <a:avLst/>
          </a:prstGeom>
          <a:noFill/>
          <a:ln cap="flat" cmpd="sng" w="28575">
            <a:solidFill>
              <a:srgbClr val="1A6EC1"/>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9A9"/>
        </a:solidFill>
      </p:bgPr>
    </p:bg>
    <p:spTree>
      <p:nvGrpSpPr>
        <p:cNvPr id="3020" name="Shape 3020"/>
        <p:cNvGrpSpPr/>
        <p:nvPr/>
      </p:nvGrpSpPr>
      <p:grpSpPr>
        <a:xfrm>
          <a:off x="0" y="0"/>
          <a:ext cx="0" cy="0"/>
          <a:chOff x="0" y="0"/>
          <a:chExt cx="0" cy="0"/>
        </a:xfrm>
      </p:grpSpPr>
      <p:sp>
        <p:nvSpPr>
          <p:cNvPr id="3021" name="Google Shape;3021;p160"/>
          <p:cNvSpPr/>
          <p:nvPr/>
        </p:nvSpPr>
        <p:spPr>
          <a:xfrm flipH="1">
            <a:off x="3560100" y="1938550"/>
            <a:ext cx="2454600" cy="26634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60"/>
          <p:cNvSpPr/>
          <p:nvPr/>
        </p:nvSpPr>
        <p:spPr>
          <a:xfrm flipH="1">
            <a:off x="6406425" y="1938550"/>
            <a:ext cx="2454600" cy="26634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60"/>
          <p:cNvSpPr/>
          <p:nvPr/>
        </p:nvSpPr>
        <p:spPr>
          <a:xfrm flipH="1">
            <a:off x="724150" y="1938550"/>
            <a:ext cx="2454600" cy="26634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Horizontal </a:t>
            </a:r>
            <a:r>
              <a:rPr lang="en"/>
              <a:t>Scaling</a:t>
            </a:r>
            <a:endParaRPr/>
          </a:p>
        </p:txBody>
      </p:sp>
      <p:sp>
        <p:nvSpPr>
          <p:cNvPr id="3025" name="Google Shape;3025;p1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Horizontal s</a:t>
            </a:r>
            <a:r>
              <a:rPr lang="en"/>
              <a:t>caling</a:t>
            </a:r>
            <a:r>
              <a:rPr lang="en"/>
              <a:t> is vastly preferable to and more flexible than vertical </a:t>
            </a:r>
            <a:r>
              <a:rPr lang="en"/>
              <a:t>scaling.</a:t>
            </a:r>
            <a:endParaRPr/>
          </a:p>
        </p:txBody>
      </p:sp>
      <p:sp>
        <p:nvSpPr>
          <p:cNvPr id="3026" name="Google Shape;3026;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27" name="Google Shape;3027;p160"/>
          <p:cNvSpPr txBox="1"/>
          <p:nvPr>
            <p:ph idx="3" type="subTitle"/>
          </p:nvPr>
        </p:nvSpPr>
        <p:spPr>
          <a:xfrm>
            <a:off x="724275" y="1937825"/>
            <a:ext cx="2454600" cy="25596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b="1" lang="en"/>
              <a:t>Horizontal scaling makes</a:t>
            </a:r>
            <a:br>
              <a:rPr b="1" lang="en"/>
            </a:br>
            <a:r>
              <a:rPr b="1" lang="en"/>
              <a:t>the system more resilient. </a:t>
            </a:r>
            <a:endParaRPr b="1"/>
          </a:p>
          <a:p>
            <a:pPr indent="0" lvl="0" marL="0" rtl="0" algn="l">
              <a:lnSpc>
                <a:spcPct val="115000"/>
              </a:lnSpc>
              <a:spcBef>
                <a:spcPts val="500"/>
              </a:spcBef>
              <a:spcAft>
                <a:spcPts val="500"/>
              </a:spcAft>
              <a:buNone/>
            </a:pPr>
            <a:r>
              <a:rPr lang="en"/>
              <a:t>Multiple machines </a:t>
            </a:r>
            <a:br>
              <a:rPr lang="en"/>
            </a:br>
            <a:r>
              <a:rPr lang="en"/>
              <a:t>(or containers) prevent </a:t>
            </a:r>
            <a:br>
              <a:rPr lang="en"/>
            </a:br>
            <a:r>
              <a:rPr lang="en"/>
              <a:t>a single point of failure, as you can redirect requests to the other machines </a:t>
            </a:r>
            <a:br>
              <a:rPr lang="en"/>
            </a:br>
            <a:r>
              <a:rPr lang="en"/>
              <a:t>as needed.</a:t>
            </a:r>
            <a:endParaRPr/>
          </a:p>
        </p:txBody>
      </p:sp>
      <p:sp>
        <p:nvSpPr>
          <p:cNvPr id="3028" name="Google Shape;3028;p160"/>
          <p:cNvSpPr txBox="1"/>
          <p:nvPr>
            <p:ph idx="4" type="subTitle"/>
          </p:nvPr>
        </p:nvSpPr>
        <p:spPr>
          <a:xfrm>
            <a:off x="3572250" y="1937825"/>
            <a:ext cx="2371500" cy="25596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None/>
            </a:pPr>
            <a:r>
              <a:rPr b="1" lang="en"/>
              <a:t>Vertical scaling has a limit. </a:t>
            </a:r>
            <a:endParaRPr b="1"/>
          </a:p>
          <a:p>
            <a:pPr indent="0" lvl="0" marL="0" rtl="0" algn="l">
              <a:lnSpc>
                <a:spcPct val="115000"/>
              </a:lnSpc>
              <a:spcBef>
                <a:spcPts val="500"/>
              </a:spcBef>
              <a:spcAft>
                <a:spcPts val="500"/>
              </a:spcAft>
              <a:buNone/>
            </a:pPr>
            <a:r>
              <a:rPr lang="en"/>
              <a:t>You can only add so much RAM and CPU to one computer before you run out of resources.</a:t>
            </a:r>
            <a:endParaRPr/>
          </a:p>
        </p:txBody>
      </p:sp>
      <p:sp>
        <p:nvSpPr>
          <p:cNvPr id="3029" name="Google Shape;3029;p160"/>
          <p:cNvSpPr txBox="1"/>
          <p:nvPr>
            <p:ph idx="5" type="subTitle"/>
          </p:nvPr>
        </p:nvSpPr>
        <p:spPr>
          <a:xfrm>
            <a:off x="6401175" y="1938550"/>
            <a:ext cx="2454600" cy="25596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500"/>
              </a:spcAft>
              <a:buNone/>
            </a:pPr>
            <a:r>
              <a:t/>
            </a:r>
            <a:endParaRPr b="1"/>
          </a:p>
        </p:txBody>
      </p:sp>
      <p:sp>
        <p:nvSpPr>
          <p:cNvPr id="3030" name="Google Shape;3030;p160"/>
          <p:cNvSpPr/>
          <p:nvPr/>
        </p:nvSpPr>
        <p:spPr>
          <a:xfrm>
            <a:off x="6099700" y="1292700"/>
            <a:ext cx="2922000" cy="3532200"/>
          </a:xfrm>
          <a:prstGeom prst="rect">
            <a:avLst/>
          </a:prstGeom>
          <a:solidFill>
            <a:srgbClr val="F9C9A9"/>
          </a:solidFill>
          <a:ln>
            <a:noFill/>
          </a:ln>
        </p:spPr>
        <p:txBody>
          <a:bodyPr anchorCtr="0" anchor="ctr" bIns="91425" lIns="91425" spcFirstLastPara="1" rIns="91425" wrap="square" tIns="91425">
            <a:noAutofit/>
          </a:bodyPr>
          <a:lstStyle/>
          <a:p>
            <a:pPr indent="0" lvl="0" marL="0" rtl="0" algn="l">
              <a:spcBef>
                <a:spcPts val="0"/>
              </a:spcBef>
              <a:spcAft>
                <a:spcPts val="500"/>
              </a:spcAft>
              <a:buClr>
                <a:schemeClr val="dk1"/>
              </a:buClr>
              <a:buSzPts val="1100"/>
              <a:buFont typeface="Arial"/>
              <a:buNone/>
            </a:pPr>
            <a:r>
              <a:rPr b="1" lang="en">
                <a:solidFill>
                  <a:schemeClr val="dk1"/>
                </a:solidFill>
                <a:latin typeface="Roboto"/>
                <a:ea typeface="Roboto"/>
                <a:cs typeface="Roboto"/>
                <a:sym typeface="Roboto"/>
              </a:rPr>
              <a:t>In real world practice, both vertical and horizontal scaling is used.</a:t>
            </a:r>
            <a:endParaRPr>
              <a:highlight>
                <a:srgbClr val="F9C9A9"/>
              </a:high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9CAF8"/>
        </a:solidFill>
      </p:bgPr>
    </p:bg>
    <p:spTree>
      <p:nvGrpSpPr>
        <p:cNvPr id="3034" name="Shape 3034"/>
        <p:cNvGrpSpPr/>
        <p:nvPr/>
      </p:nvGrpSpPr>
      <p:grpSpPr>
        <a:xfrm>
          <a:off x="0" y="0"/>
          <a:ext cx="0" cy="0"/>
          <a:chOff x="0" y="0"/>
          <a:chExt cx="0" cy="0"/>
        </a:xfrm>
      </p:grpSpPr>
      <p:sp>
        <p:nvSpPr>
          <p:cNvPr id="3035" name="Google Shape;3035;p161"/>
          <p:cNvSpPr/>
          <p:nvPr/>
        </p:nvSpPr>
        <p:spPr>
          <a:xfrm>
            <a:off x="257175" y="244550"/>
            <a:ext cx="8678400" cy="4696500"/>
          </a:xfrm>
          <a:prstGeom prst="roundRect">
            <a:avLst>
              <a:gd fmla="val 1622" name="adj"/>
            </a:avLst>
          </a:prstGeom>
          <a:solidFill>
            <a:srgbClr val="FFFFFF"/>
          </a:solidFill>
          <a:ln>
            <a:noFill/>
          </a:ln>
          <a:effectLst>
            <a:outerShdw blurRad="142875" rotWithShape="0" algn="bl" dist="95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6" name="Google Shape;3036;p161"/>
          <p:cNvPicPr preferRelativeResize="0"/>
          <p:nvPr/>
        </p:nvPicPr>
        <p:blipFill>
          <a:blip r:embed="rId3">
            <a:alphaModFix/>
          </a:blip>
          <a:stretch>
            <a:fillRect/>
          </a:stretch>
        </p:blipFill>
        <p:spPr>
          <a:xfrm>
            <a:off x="1874355" y="251875"/>
            <a:ext cx="5395299" cy="4221826"/>
          </a:xfrm>
          <a:prstGeom prst="rect">
            <a:avLst/>
          </a:prstGeom>
          <a:noFill/>
          <a:ln>
            <a:noFill/>
          </a:ln>
        </p:spPr>
      </p:pic>
      <p:sp>
        <p:nvSpPr>
          <p:cNvPr id="3037" name="Google Shape;3037;p161"/>
          <p:cNvSpPr txBox="1"/>
          <p:nvPr/>
        </p:nvSpPr>
        <p:spPr>
          <a:xfrm>
            <a:off x="0" y="4391325"/>
            <a:ext cx="9144000" cy="542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1000"/>
              </a:spcAft>
              <a:buNone/>
            </a:pPr>
            <a:r>
              <a:rPr lang="en" sz="2400">
                <a:latin typeface="Roboto"/>
                <a:ea typeface="Roboto"/>
                <a:cs typeface="Roboto"/>
                <a:sym typeface="Roboto"/>
              </a:rPr>
              <a:t>is the most common program used to manage containers. </a:t>
            </a:r>
            <a:endParaRPr sz="24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FF"/>
        </a:solidFill>
      </p:bgPr>
    </p:bg>
    <p:spTree>
      <p:nvGrpSpPr>
        <p:cNvPr id="3041" name="Shape 3041"/>
        <p:cNvGrpSpPr/>
        <p:nvPr/>
      </p:nvGrpSpPr>
      <p:grpSpPr>
        <a:xfrm>
          <a:off x="0" y="0"/>
          <a:ext cx="0" cy="0"/>
          <a:chOff x="0" y="0"/>
          <a:chExt cx="0" cy="0"/>
        </a:xfrm>
      </p:grpSpPr>
      <p:sp>
        <p:nvSpPr>
          <p:cNvPr id="3042" name="Google Shape;3042;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Docker</a:t>
            </a:r>
            <a:endParaRPr/>
          </a:p>
        </p:txBody>
      </p:sp>
      <p:sp>
        <p:nvSpPr>
          <p:cNvPr id="3043" name="Google Shape;3043;p162"/>
          <p:cNvSpPr txBox="1"/>
          <p:nvPr>
            <p:ph idx="1" type="subTitle"/>
          </p:nvPr>
        </p:nvSpPr>
        <p:spPr>
          <a:xfrm>
            <a:off x="0" y="675975"/>
            <a:ext cx="5194200" cy="944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use Docker to </a:t>
            </a:r>
            <a:r>
              <a:rPr lang="en"/>
              <a:t>distribute software, as an alternative to installing the software directly on a host machine.</a:t>
            </a:r>
            <a:endParaRPr/>
          </a:p>
        </p:txBody>
      </p:sp>
      <p:sp>
        <p:nvSpPr>
          <p:cNvPr id="3044" name="Google Shape;3044;p1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45" name="Google Shape;3045;p162"/>
          <p:cNvSpPr txBox="1"/>
          <p:nvPr>
            <p:ph idx="3" type="body"/>
          </p:nvPr>
        </p:nvSpPr>
        <p:spPr>
          <a:xfrm>
            <a:off x="12300" y="1762950"/>
            <a:ext cx="5005200" cy="6516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lang="en"/>
              <a:t>Suppose we want to install a tool like Git on our VM. We can:</a:t>
            </a:r>
            <a:endParaRPr/>
          </a:p>
          <a:p>
            <a:pPr indent="0" lvl="0" marL="0" rtl="0" algn="l">
              <a:lnSpc>
                <a:spcPct val="100000"/>
              </a:lnSpc>
              <a:spcBef>
                <a:spcPts val="1000"/>
              </a:spcBef>
              <a:spcAft>
                <a:spcPts val="1000"/>
              </a:spcAft>
              <a:buClr>
                <a:schemeClr val="dk1"/>
              </a:buClr>
              <a:buSzPts val="1100"/>
              <a:buFont typeface="Arial"/>
              <a:buNone/>
            </a:pPr>
            <a:r>
              <a:t/>
            </a:r>
            <a:endParaRPr/>
          </a:p>
        </p:txBody>
      </p:sp>
      <p:pic>
        <p:nvPicPr>
          <p:cNvPr id="3046" name="Google Shape;3046;p162"/>
          <p:cNvPicPr preferRelativeResize="0"/>
          <p:nvPr/>
        </p:nvPicPr>
        <p:blipFill rotWithShape="1">
          <a:blip r:embed="rId3">
            <a:alphaModFix/>
          </a:blip>
          <a:srcRect b="248" l="0" r="0" t="238"/>
          <a:stretch/>
        </p:blipFill>
        <p:spPr>
          <a:xfrm>
            <a:off x="4884125" y="296325"/>
            <a:ext cx="3905948" cy="4513350"/>
          </a:xfrm>
          <a:prstGeom prst="rect">
            <a:avLst/>
          </a:prstGeom>
          <a:noFill/>
          <a:ln>
            <a:noFill/>
          </a:ln>
        </p:spPr>
      </p:pic>
      <p:pic>
        <p:nvPicPr>
          <p:cNvPr id="3047" name="Google Shape;3047;p162"/>
          <p:cNvPicPr preferRelativeResize="0"/>
          <p:nvPr/>
        </p:nvPicPr>
        <p:blipFill rotWithShape="1">
          <a:blip r:embed="rId4">
            <a:alphaModFix/>
          </a:blip>
          <a:srcRect b="0" l="0" r="53902" t="0"/>
          <a:stretch/>
        </p:blipFill>
        <p:spPr>
          <a:xfrm>
            <a:off x="5430250" y="1140513"/>
            <a:ext cx="3118499" cy="2824950"/>
          </a:xfrm>
          <a:prstGeom prst="rect">
            <a:avLst/>
          </a:prstGeom>
          <a:noFill/>
          <a:ln>
            <a:noFill/>
          </a:ln>
        </p:spPr>
      </p:pic>
      <p:pic>
        <p:nvPicPr>
          <p:cNvPr id="3048" name="Google Shape;3048;p162"/>
          <p:cNvPicPr preferRelativeResize="0"/>
          <p:nvPr/>
        </p:nvPicPr>
        <p:blipFill>
          <a:blip r:embed="rId5">
            <a:alphaModFix/>
          </a:blip>
          <a:stretch>
            <a:fillRect/>
          </a:stretch>
        </p:blipFill>
        <p:spPr>
          <a:xfrm>
            <a:off x="4884125" y="296313"/>
            <a:ext cx="3905949" cy="4513351"/>
          </a:xfrm>
          <a:prstGeom prst="rect">
            <a:avLst/>
          </a:prstGeom>
          <a:noFill/>
          <a:ln>
            <a:noFill/>
          </a:ln>
        </p:spPr>
      </p:pic>
      <p:grpSp>
        <p:nvGrpSpPr>
          <p:cNvPr id="3049" name="Google Shape;3049;p162"/>
          <p:cNvGrpSpPr/>
          <p:nvPr/>
        </p:nvGrpSpPr>
        <p:grpSpPr>
          <a:xfrm>
            <a:off x="423127" y="2616988"/>
            <a:ext cx="602564" cy="377174"/>
            <a:chOff x="457200" y="1466425"/>
            <a:chExt cx="776900" cy="486300"/>
          </a:xfrm>
        </p:grpSpPr>
        <p:sp>
          <p:nvSpPr>
            <p:cNvPr id="3050" name="Google Shape;3050;p162"/>
            <p:cNvSpPr/>
            <p:nvPr/>
          </p:nvSpPr>
          <p:spPr>
            <a:xfrm>
              <a:off x="457200" y="1466425"/>
              <a:ext cx="695400" cy="486300"/>
            </a:xfrm>
            <a:prstGeom prst="roundRect">
              <a:avLst>
                <a:gd fmla="val 16667" name="adj"/>
              </a:avLst>
            </a:prstGeom>
            <a:solidFill>
              <a:srgbClr val="F050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051" name="Google Shape;3051;p162"/>
            <p:cNvSpPr/>
            <p:nvPr/>
          </p:nvSpPr>
          <p:spPr>
            <a:xfrm rot="5400000">
              <a:off x="973100" y="1624950"/>
              <a:ext cx="333375" cy="188625"/>
            </a:xfrm>
            <a:prstGeom prst="flowChartExtract">
              <a:avLst/>
            </a:prstGeom>
            <a:solidFill>
              <a:srgbClr val="F05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2" name="Google Shape;3052;p162"/>
          <p:cNvSpPr/>
          <p:nvPr/>
        </p:nvSpPr>
        <p:spPr>
          <a:xfrm>
            <a:off x="1135850" y="2566925"/>
            <a:ext cx="2753400" cy="4773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182875">
            <a:noAutofit/>
          </a:bodyPr>
          <a:lstStyle/>
          <a:p>
            <a:pPr indent="0" lvl="0" marL="0" rtl="0" algn="l">
              <a:spcBef>
                <a:spcPts val="0"/>
              </a:spcBef>
              <a:spcAft>
                <a:spcPts val="1000"/>
              </a:spcAft>
              <a:buNone/>
            </a:pPr>
            <a:r>
              <a:rPr lang="en">
                <a:solidFill>
                  <a:schemeClr val="dk1"/>
                </a:solidFill>
                <a:latin typeface="Roboto"/>
                <a:ea typeface="Roboto"/>
                <a:cs typeface="Roboto"/>
                <a:sym typeface="Roboto"/>
              </a:rPr>
              <a:t>Install Git directly on our host.</a:t>
            </a:r>
            <a:endParaRPr/>
          </a:p>
        </p:txBody>
      </p:sp>
      <p:grpSp>
        <p:nvGrpSpPr>
          <p:cNvPr id="3053" name="Google Shape;3053;p162"/>
          <p:cNvGrpSpPr/>
          <p:nvPr/>
        </p:nvGrpSpPr>
        <p:grpSpPr>
          <a:xfrm>
            <a:off x="423127" y="3403963"/>
            <a:ext cx="602564" cy="377174"/>
            <a:chOff x="457200" y="1466425"/>
            <a:chExt cx="776900" cy="486300"/>
          </a:xfrm>
        </p:grpSpPr>
        <p:sp>
          <p:nvSpPr>
            <p:cNvPr id="3054" name="Google Shape;3054;p162"/>
            <p:cNvSpPr/>
            <p:nvPr/>
          </p:nvSpPr>
          <p:spPr>
            <a:xfrm>
              <a:off x="457200" y="1466425"/>
              <a:ext cx="695400" cy="486300"/>
            </a:xfrm>
            <a:prstGeom prst="roundRect">
              <a:avLst>
                <a:gd fmla="val 16667" name="adj"/>
              </a:avLst>
            </a:prstGeom>
            <a:solidFill>
              <a:srgbClr val="F0503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055" name="Google Shape;3055;p162"/>
            <p:cNvSpPr/>
            <p:nvPr/>
          </p:nvSpPr>
          <p:spPr>
            <a:xfrm rot="5400000">
              <a:off x="973100" y="1624950"/>
              <a:ext cx="333375" cy="188625"/>
            </a:xfrm>
            <a:prstGeom prst="flowChartExtract">
              <a:avLst/>
            </a:prstGeom>
            <a:solidFill>
              <a:srgbClr val="F050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6" name="Google Shape;3056;p162"/>
          <p:cNvSpPr/>
          <p:nvPr/>
        </p:nvSpPr>
        <p:spPr>
          <a:xfrm>
            <a:off x="1135850" y="3353900"/>
            <a:ext cx="2753400" cy="763500"/>
          </a:xfrm>
          <a:prstGeom prst="roundRect">
            <a:avLst>
              <a:gd fmla="val 16667"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182875">
            <a:noAutofit/>
          </a:bodyPr>
          <a:lstStyle/>
          <a:p>
            <a:pPr indent="0" lvl="0" marL="0" rtl="0" algn="l">
              <a:spcBef>
                <a:spcPts val="300"/>
              </a:spcBef>
              <a:spcAft>
                <a:spcPts val="1000"/>
              </a:spcAft>
              <a:buClr>
                <a:schemeClr val="dk1"/>
              </a:buClr>
              <a:buSzPts val="1100"/>
              <a:buFont typeface="Arial"/>
              <a:buNone/>
            </a:pPr>
            <a:r>
              <a:rPr lang="en">
                <a:solidFill>
                  <a:schemeClr val="dk1"/>
                </a:solidFill>
                <a:latin typeface="Roboto"/>
                <a:ea typeface="Roboto"/>
                <a:cs typeface="Roboto"/>
                <a:sym typeface="Roboto"/>
              </a:rPr>
              <a:t>Download a container that has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Git inside of it and use Git from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container.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0" name="Shape 3060"/>
        <p:cNvGrpSpPr/>
        <p:nvPr/>
      </p:nvGrpSpPr>
      <p:grpSpPr>
        <a:xfrm>
          <a:off x="0" y="0"/>
          <a:ext cx="0" cy="0"/>
          <a:chOff x="0" y="0"/>
          <a:chExt cx="0" cy="0"/>
        </a:xfrm>
      </p:grpSpPr>
      <p:sp>
        <p:nvSpPr>
          <p:cNvPr id="3061" name="Google Shape;3061;p1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062" name="Google Shape;3062;p163"/>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063" name="Google Shape;3063;p163"/>
          <p:cNvSpPr txBox="1"/>
          <p:nvPr/>
        </p:nvSpPr>
        <p:spPr>
          <a:xfrm>
            <a:off x="3631000" y="1345575"/>
            <a:ext cx="5131200" cy="2859300"/>
          </a:xfrm>
          <a:prstGeom prst="rect">
            <a:avLst/>
          </a:prstGeom>
          <a:noFill/>
          <a:ln>
            <a:noFill/>
          </a:ln>
        </p:spPr>
        <p:txBody>
          <a:bodyPr anchorCtr="0" anchor="t" bIns="91425" lIns="457200" spcFirstLastPara="1" rIns="274300" wrap="square" tIns="182875">
            <a:noAutofit/>
          </a:bodyPr>
          <a:lstStyle/>
          <a:p>
            <a:pPr indent="0" lvl="0" marL="0" rtl="0" algn="l">
              <a:lnSpc>
                <a:spcPct val="110000"/>
              </a:lnSpc>
              <a:spcBef>
                <a:spcPts val="0"/>
              </a:spcBef>
              <a:spcAft>
                <a:spcPts val="1000"/>
              </a:spcAft>
              <a:buNone/>
            </a:pPr>
            <a:r>
              <a:rPr lang="en" sz="2400">
                <a:solidFill>
                  <a:srgbClr val="FAF5AC"/>
                </a:solidFill>
                <a:latin typeface="Roboto"/>
                <a:ea typeface="Roboto"/>
                <a:cs typeface="Roboto"/>
                <a:sym typeface="Roboto"/>
              </a:rPr>
              <a:t>While downloading a container with Git adds a whole layer of indirection, it also eliminates platform and version issues.</a:t>
            </a:r>
            <a:endParaRPr sz="2400">
              <a:solidFill>
                <a:srgbClr val="FAF5AC"/>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F6FB"/>
        </a:solidFill>
      </p:bgPr>
    </p:bg>
    <p:spTree>
      <p:nvGrpSpPr>
        <p:cNvPr id="3067" name="Shape 3067"/>
        <p:cNvGrpSpPr/>
        <p:nvPr/>
      </p:nvGrpSpPr>
      <p:grpSpPr>
        <a:xfrm>
          <a:off x="0" y="0"/>
          <a:ext cx="0" cy="0"/>
          <a:chOff x="0" y="0"/>
          <a:chExt cx="0" cy="0"/>
        </a:xfrm>
      </p:grpSpPr>
      <p:sp>
        <p:nvSpPr>
          <p:cNvPr id="3068" name="Google Shape;3068;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 Example</a:t>
            </a:r>
            <a:endParaRPr/>
          </a:p>
        </p:txBody>
      </p:sp>
      <p:sp>
        <p:nvSpPr>
          <p:cNvPr id="3069" name="Google Shape;3069;p1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a:t>
            </a:r>
            <a:r>
              <a:rPr lang="en"/>
              <a:t> can use the same container on any machine where you use Git, and it will work identically.</a:t>
            </a:r>
            <a:endParaRPr/>
          </a:p>
        </p:txBody>
      </p:sp>
      <p:sp>
        <p:nvSpPr>
          <p:cNvPr id="3070" name="Google Shape;3070;p1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71" name="Google Shape;3071;p164"/>
          <p:cNvSpPr txBox="1"/>
          <p:nvPr>
            <p:ph idx="3" type="body"/>
          </p:nvPr>
        </p:nvSpPr>
        <p:spPr>
          <a:xfrm>
            <a:off x="175" y="1268525"/>
            <a:ext cx="9168600" cy="680700"/>
          </a:xfrm>
          <a:prstGeom prst="rect">
            <a:avLst/>
          </a:prstGeom>
        </p:spPr>
        <p:txBody>
          <a:bodyPr anchorCtr="0" anchor="t" bIns="91425" lIns="457200" spcFirstLastPara="1" rIns="182875" wrap="square" tIns="91425">
            <a:noAutofit/>
          </a:bodyPr>
          <a:lstStyle/>
          <a:p>
            <a:pPr indent="0" lvl="0" marL="0" rtl="0" algn="l">
              <a:lnSpc>
                <a:spcPct val="100000"/>
              </a:lnSpc>
              <a:spcBef>
                <a:spcPts val="1000"/>
              </a:spcBef>
              <a:spcAft>
                <a:spcPts val="800"/>
              </a:spcAft>
              <a:buNone/>
            </a:pPr>
            <a:r>
              <a:rPr lang="en">
                <a:solidFill>
                  <a:srgbClr val="24292E"/>
                </a:solidFill>
              </a:rPr>
              <a:t>While</a:t>
            </a:r>
            <a:r>
              <a:rPr lang="en">
                <a:solidFill>
                  <a:srgbClr val="24292E"/>
                </a:solidFill>
              </a:rPr>
              <a:t> we</a:t>
            </a:r>
            <a:r>
              <a:rPr lang="en">
                <a:solidFill>
                  <a:srgbClr val="24292E"/>
                </a:solidFill>
              </a:rPr>
              <a:t> can't guarantee that software installed directly will behave identically across different machines, we can guarantee that the same container will. </a:t>
            </a:r>
            <a:endParaRPr>
              <a:solidFill>
                <a:srgbClr val="24292E"/>
              </a:solidFill>
              <a:highlight>
                <a:srgbClr val="FFFFFF"/>
              </a:highlight>
            </a:endParaRPr>
          </a:p>
        </p:txBody>
      </p:sp>
      <p:grpSp>
        <p:nvGrpSpPr>
          <p:cNvPr id="3072" name="Google Shape;3072;p164"/>
          <p:cNvGrpSpPr/>
          <p:nvPr/>
        </p:nvGrpSpPr>
        <p:grpSpPr>
          <a:xfrm>
            <a:off x="282790" y="2260400"/>
            <a:ext cx="2025710" cy="1765772"/>
            <a:chOff x="4081724" y="1708724"/>
            <a:chExt cx="2234649" cy="1947901"/>
          </a:xfrm>
        </p:grpSpPr>
        <p:pic>
          <p:nvPicPr>
            <p:cNvPr id="3073" name="Google Shape;3073;p164"/>
            <p:cNvPicPr preferRelativeResize="0"/>
            <p:nvPr/>
          </p:nvPicPr>
          <p:blipFill>
            <a:blip r:embed="rId3">
              <a:alphaModFix/>
            </a:blip>
            <a:stretch>
              <a:fillRect/>
            </a:stretch>
          </p:blipFill>
          <p:spPr>
            <a:xfrm>
              <a:off x="4081724" y="1708724"/>
              <a:ext cx="2234649" cy="1947901"/>
            </a:xfrm>
            <a:prstGeom prst="rect">
              <a:avLst/>
            </a:prstGeom>
            <a:noFill/>
            <a:ln>
              <a:noFill/>
            </a:ln>
          </p:spPr>
        </p:pic>
        <p:pic>
          <p:nvPicPr>
            <p:cNvPr id="3074" name="Google Shape;3074;p164"/>
            <p:cNvPicPr preferRelativeResize="0"/>
            <p:nvPr/>
          </p:nvPicPr>
          <p:blipFill rotWithShape="1">
            <a:blip r:embed="rId4">
              <a:alphaModFix/>
            </a:blip>
            <a:srcRect b="0" l="7387" r="10625" t="16338"/>
            <a:stretch/>
          </p:blipFill>
          <p:spPr>
            <a:xfrm>
              <a:off x="4503036" y="2026875"/>
              <a:ext cx="1392025" cy="1105125"/>
            </a:xfrm>
            <a:prstGeom prst="rect">
              <a:avLst/>
            </a:prstGeom>
            <a:noFill/>
            <a:ln>
              <a:noFill/>
            </a:ln>
          </p:spPr>
        </p:pic>
      </p:grpSp>
      <p:grpSp>
        <p:nvGrpSpPr>
          <p:cNvPr id="3075" name="Google Shape;3075;p164"/>
          <p:cNvGrpSpPr/>
          <p:nvPr/>
        </p:nvGrpSpPr>
        <p:grpSpPr>
          <a:xfrm>
            <a:off x="2475340" y="2260400"/>
            <a:ext cx="2025710" cy="1765772"/>
            <a:chOff x="4081724" y="1708724"/>
            <a:chExt cx="2234649" cy="1947901"/>
          </a:xfrm>
        </p:grpSpPr>
        <p:pic>
          <p:nvPicPr>
            <p:cNvPr id="3076" name="Google Shape;3076;p164"/>
            <p:cNvPicPr preferRelativeResize="0"/>
            <p:nvPr/>
          </p:nvPicPr>
          <p:blipFill>
            <a:blip r:embed="rId3">
              <a:alphaModFix/>
            </a:blip>
            <a:stretch>
              <a:fillRect/>
            </a:stretch>
          </p:blipFill>
          <p:spPr>
            <a:xfrm>
              <a:off x="4081724" y="1708724"/>
              <a:ext cx="2234649" cy="1947901"/>
            </a:xfrm>
            <a:prstGeom prst="rect">
              <a:avLst/>
            </a:prstGeom>
            <a:noFill/>
            <a:ln>
              <a:noFill/>
            </a:ln>
          </p:spPr>
        </p:pic>
        <p:pic>
          <p:nvPicPr>
            <p:cNvPr id="3077" name="Google Shape;3077;p164"/>
            <p:cNvPicPr preferRelativeResize="0"/>
            <p:nvPr/>
          </p:nvPicPr>
          <p:blipFill rotWithShape="1">
            <a:blip r:embed="rId4">
              <a:alphaModFix/>
            </a:blip>
            <a:srcRect b="0" l="7387" r="10625" t="16338"/>
            <a:stretch/>
          </p:blipFill>
          <p:spPr>
            <a:xfrm>
              <a:off x="4503036" y="2026875"/>
              <a:ext cx="1392025" cy="1105125"/>
            </a:xfrm>
            <a:prstGeom prst="rect">
              <a:avLst/>
            </a:prstGeom>
            <a:noFill/>
            <a:ln>
              <a:noFill/>
            </a:ln>
          </p:spPr>
        </p:pic>
      </p:grpSp>
      <p:pic>
        <p:nvPicPr>
          <p:cNvPr id="3078" name="Google Shape;3078;p164"/>
          <p:cNvPicPr preferRelativeResize="0"/>
          <p:nvPr/>
        </p:nvPicPr>
        <p:blipFill rotWithShape="1">
          <a:blip r:embed="rId5">
            <a:alphaModFix/>
          </a:blip>
          <a:srcRect b="0" l="0" r="53902" t="0"/>
          <a:stretch/>
        </p:blipFill>
        <p:spPr>
          <a:xfrm>
            <a:off x="2475346" y="4204563"/>
            <a:ext cx="589157" cy="533700"/>
          </a:xfrm>
          <a:prstGeom prst="rect">
            <a:avLst/>
          </a:prstGeom>
          <a:noFill/>
          <a:ln>
            <a:noFill/>
          </a:ln>
        </p:spPr>
      </p:pic>
      <p:sp>
        <p:nvSpPr>
          <p:cNvPr id="3079" name="Google Shape;3079;p164"/>
          <p:cNvSpPr txBox="1"/>
          <p:nvPr/>
        </p:nvSpPr>
        <p:spPr>
          <a:xfrm>
            <a:off x="3168375" y="4204575"/>
            <a:ext cx="4020300" cy="330600"/>
          </a:xfrm>
          <a:prstGeom prst="rect">
            <a:avLst/>
          </a:prstGeom>
          <a:noFill/>
          <a:ln>
            <a:noFill/>
          </a:ln>
        </p:spPr>
        <p:txBody>
          <a:bodyPr anchorCtr="0" anchor="t" bIns="0" lIns="0" spcFirstLastPara="1" rIns="0" wrap="square" tIns="0">
            <a:noAutofit/>
          </a:bodyPr>
          <a:lstStyle/>
          <a:p>
            <a:pPr indent="0" lvl="0" marL="0" rtl="0" algn="l">
              <a:spcBef>
                <a:spcPts val="1000"/>
              </a:spcBef>
              <a:spcAft>
                <a:spcPts val="800"/>
              </a:spcAft>
              <a:buNone/>
            </a:pPr>
            <a:r>
              <a:rPr lang="en" sz="1200">
                <a:solidFill>
                  <a:srgbClr val="24292E"/>
                </a:solidFill>
                <a:latin typeface="Roboto Medium"/>
                <a:ea typeface="Roboto Medium"/>
                <a:cs typeface="Roboto Medium"/>
                <a:sym typeface="Roboto Medium"/>
              </a:rPr>
              <a:t>This is usually not an issue with Git in particular, </a:t>
            </a:r>
            <a:br>
              <a:rPr lang="en" sz="1200">
                <a:solidFill>
                  <a:srgbClr val="24292E"/>
                </a:solidFill>
                <a:latin typeface="Roboto Medium"/>
                <a:ea typeface="Roboto Medium"/>
                <a:cs typeface="Roboto Medium"/>
                <a:sym typeface="Roboto Medium"/>
              </a:rPr>
            </a:br>
            <a:r>
              <a:rPr lang="en" sz="1200">
                <a:solidFill>
                  <a:srgbClr val="24292E"/>
                </a:solidFill>
                <a:latin typeface="Roboto Medium"/>
                <a:ea typeface="Roboto Medium"/>
                <a:cs typeface="Roboto Medium"/>
                <a:sym typeface="Roboto Medium"/>
              </a:rPr>
              <a:t>but it is a significant source of bugs with other software.</a:t>
            </a:r>
            <a:endParaRPr sz="1200">
              <a:latin typeface="Roboto Medium"/>
              <a:ea typeface="Roboto Medium"/>
              <a:cs typeface="Roboto Medium"/>
              <a:sym typeface="Roboto Medium"/>
            </a:endParaRPr>
          </a:p>
        </p:txBody>
      </p:sp>
      <p:grpSp>
        <p:nvGrpSpPr>
          <p:cNvPr id="3080" name="Google Shape;3080;p164"/>
          <p:cNvGrpSpPr/>
          <p:nvPr/>
        </p:nvGrpSpPr>
        <p:grpSpPr>
          <a:xfrm>
            <a:off x="4667890" y="2260400"/>
            <a:ext cx="2025710" cy="1765772"/>
            <a:chOff x="4081724" y="1708724"/>
            <a:chExt cx="2234649" cy="1947901"/>
          </a:xfrm>
        </p:grpSpPr>
        <p:pic>
          <p:nvPicPr>
            <p:cNvPr id="3081" name="Google Shape;3081;p164"/>
            <p:cNvPicPr preferRelativeResize="0"/>
            <p:nvPr/>
          </p:nvPicPr>
          <p:blipFill>
            <a:blip r:embed="rId3">
              <a:alphaModFix/>
            </a:blip>
            <a:stretch>
              <a:fillRect/>
            </a:stretch>
          </p:blipFill>
          <p:spPr>
            <a:xfrm>
              <a:off x="4081724" y="1708724"/>
              <a:ext cx="2234649" cy="1947901"/>
            </a:xfrm>
            <a:prstGeom prst="rect">
              <a:avLst/>
            </a:prstGeom>
            <a:noFill/>
            <a:ln>
              <a:noFill/>
            </a:ln>
          </p:spPr>
        </p:pic>
        <p:pic>
          <p:nvPicPr>
            <p:cNvPr id="3082" name="Google Shape;3082;p164"/>
            <p:cNvPicPr preferRelativeResize="0"/>
            <p:nvPr/>
          </p:nvPicPr>
          <p:blipFill rotWithShape="1">
            <a:blip r:embed="rId4">
              <a:alphaModFix/>
            </a:blip>
            <a:srcRect b="0" l="7387" r="10625" t="16338"/>
            <a:stretch/>
          </p:blipFill>
          <p:spPr>
            <a:xfrm>
              <a:off x="4503036" y="2026875"/>
              <a:ext cx="1392025" cy="1105125"/>
            </a:xfrm>
            <a:prstGeom prst="rect">
              <a:avLst/>
            </a:prstGeom>
            <a:noFill/>
            <a:ln>
              <a:noFill/>
            </a:ln>
          </p:spPr>
        </p:pic>
      </p:grpSp>
      <p:grpSp>
        <p:nvGrpSpPr>
          <p:cNvPr id="3083" name="Google Shape;3083;p164"/>
          <p:cNvGrpSpPr/>
          <p:nvPr/>
        </p:nvGrpSpPr>
        <p:grpSpPr>
          <a:xfrm>
            <a:off x="6860440" y="2260400"/>
            <a:ext cx="2025710" cy="1765772"/>
            <a:chOff x="4081724" y="1708724"/>
            <a:chExt cx="2234649" cy="1947901"/>
          </a:xfrm>
        </p:grpSpPr>
        <p:pic>
          <p:nvPicPr>
            <p:cNvPr id="3084" name="Google Shape;3084;p164"/>
            <p:cNvPicPr preferRelativeResize="0"/>
            <p:nvPr/>
          </p:nvPicPr>
          <p:blipFill>
            <a:blip r:embed="rId3">
              <a:alphaModFix/>
            </a:blip>
            <a:stretch>
              <a:fillRect/>
            </a:stretch>
          </p:blipFill>
          <p:spPr>
            <a:xfrm>
              <a:off x="4081724" y="1708724"/>
              <a:ext cx="2234649" cy="1947901"/>
            </a:xfrm>
            <a:prstGeom prst="rect">
              <a:avLst/>
            </a:prstGeom>
            <a:noFill/>
            <a:ln>
              <a:noFill/>
            </a:ln>
          </p:spPr>
        </p:pic>
        <p:pic>
          <p:nvPicPr>
            <p:cNvPr id="3085" name="Google Shape;3085;p164"/>
            <p:cNvPicPr preferRelativeResize="0"/>
            <p:nvPr/>
          </p:nvPicPr>
          <p:blipFill rotWithShape="1">
            <a:blip r:embed="rId4">
              <a:alphaModFix/>
            </a:blip>
            <a:srcRect b="0" l="7387" r="10625" t="16338"/>
            <a:stretch/>
          </p:blipFill>
          <p:spPr>
            <a:xfrm>
              <a:off x="4503036" y="2026875"/>
              <a:ext cx="1392025" cy="110512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9A9"/>
        </a:solidFill>
      </p:bgPr>
    </p:bg>
    <p:spTree>
      <p:nvGrpSpPr>
        <p:cNvPr id="2105" name="Shape 2105"/>
        <p:cNvGrpSpPr/>
        <p:nvPr/>
      </p:nvGrpSpPr>
      <p:grpSpPr>
        <a:xfrm>
          <a:off x="0" y="0"/>
          <a:ext cx="0" cy="0"/>
          <a:chOff x="0" y="0"/>
          <a:chExt cx="0" cy="0"/>
        </a:xfrm>
      </p:grpSpPr>
      <p:sp>
        <p:nvSpPr>
          <p:cNvPr id="2106" name="Google Shape;2106;p111"/>
          <p:cNvSpPr/>
          <p:nvPr/>
        </p:nvSpPr>
        <p:spPr>
          <a:xfrm>
            <a:off x="1362456" y="1300238"/>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11"/>
          <p:cNvSpPr/>
          <p:nvPr/>
        </p:nvSpPr>
        <p:spPr>
          <a:xfrm>
            <a:off x="1352550" y="2002536"/>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11"/>
          <p:cNvSpPr/>
          <p:nvPr/>
        </p:nvSpPr>
        <p:spPr>
          <a:xfrm>
            <a:off x="1352550" y="26928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11"/>
          <p:cNvSpPr/>
          <p:nvPr/>
        </p:nvSpPr>
        <p:spPr>
          <a:xfrm>
            <a:off x="1352550" y="3385575"/>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11"/>
          <p:cNvSpPr/>
          <p:nvPr/>
        </p:nvSpPr>
        <p:spPr>
          <a:xfrm>
            <a:off x="1364850" y="407830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Class</a:t>
            </a:r>
            <a:endParaRPr/>
          </a:p>
        </p:txBody>
      </p:sp>
      <p:sp>
        <p:nvSpPr>
          <p:cNvPr id="2112" name="Google Shape;2112;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3" name="Google Shape;2113;p111"/>
          <p:cNvSpPr txBox="1"/>
          <p:nvPr>
            <p:ph idx="3" type="subTitle"/>
          </p:nvPr>
        </p:nvSpPr>
        <p:spPr>
          <a:xfrm>
            <a:off x="-12300" y="1319425"/>
            <a:ext cx="86247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SSH connections and security group rules.</a:t>
            </a:r>
            <a:endParaRPr sz="1600"/>
          </a:p>
        </p:txBody>
      </p:sp>
      <p:sp>
        <p:nvSpPr>
          <p:cNvPr id="2114" name="Google Shape;2114;p111"/>
          <p:cNvSpPr txBox="1"/>
          <p:nvPr>
            <p:ph idx="4" type="subTitle"/>
          </p:nvPr>
        </p:nvSpPr>
        <p:spPr>
          <a:xfrm>
            <a:off x="-12300" y="2004950"/>
            <a:ext cx="86247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Containers, what they are, and their role in IT infrastructure.</a:t>
            </a:r>
            <a:endParaRPr sz="1600"/>
          </a:p>
        </p:txBody>
      </p:sp>
      <p:sp>
        <p:nvSpPr>
          <p:cNvPr id="2115" name="Google Shape;2115;p111"/>
          <p:cNvSpPr txBox="1"/>
          <p:nvPr>
            <p:ph idx="5" type="subTitle"/>
          </p:nvPr>
        </p:nvSpPr>
        <p:spPr>
          <a:xfrm>
            <a:off x="-12300" y="2695263"/>
            <a:ext cx="86247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Provisioners and their role in the larger concept of infrastructure as code</a:t>
            </a:r>
            <a:r>
              <a:rPr lang="en" sz="1600"/>
              <a:t>.</a:t>
            </a:r>
            <a:endParaRPr sz="1600"/>
          </a:p>
        </p:txBody>
      </p:sp>
      <p:sp>
        <p:nvSpPr>
          <p:cNvPr id="2116" name="Google Shape;2116;p111"/>
          <p:cNvSpPr txBox="1"/>
          <p:nvPr>
            <p:ph idx="6" type="subTitle"/>
          </p:nvPr>
        </p:nvSpPr>
        <p:spPr>
          <a:xfrm>
            <a:off x="-12300" y="3385563"/>
            <a:ext cx="86247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Using Ansible to create infrastructure.</a:t>
            </a:r>
            <a:endParaRPr sz="1600"/>
          </a:p>
        </p:txBody>
      </p:sp>
      <p:sp>
        <p:nvSpPr>
          <p:cNvPr id="2117" name="Google Shape;2117;p111"/>
          <p:cNvSpPr txBox="1"/>
          <p:nvPr>
            <p:ph idx="7" type="subTitle"/>
          </p:nvPr>
        </p:nvSpPr>
        <p:spPr>
          <a:xfrm>
            <a:off x="-12300" y="4078300"/>
            <a:ext cx="86247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An introduction to network architecture and secure network design.</a:t>
            </a:r>
            <a:endParaRPr sz="1600"/>
          </a:p>
        </p:txBody>
      </p:sp>
      <p:sp>
        <p:nvSpPr>
          <p:cNvPr id="2118" name="Google Shape;2118;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Today, we’ll cover:</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F6FB"/>
        </a:solidFill>
      </p:bgPr>
    </p:bg>
    <p:spTree>
      <p:nvGrpSpPr>
        <p:cNvPr id="3089" name="Shape 3089"/>
        <p:cNvGrpSpPr/>
        <p:nvPr/>
      </p:nvGrpSpPr>
      <p:grpSpPr>
        <a:xfrm>
          <a:off x="0" y="0"/>
          <a:ext cx="0" cy="0"/>
          <a:chOff x="0" y="0"/>
          <a:chExt cx="0" cy="0"/>
        </a:xfrm>
      </p:grpSpPr>
      <p:sp>
        <p:nvSpPr>
          <p:cNvPr id="3090" name="Google Shape;3090;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Git Example</a:t>
            </a:r>
            <a:endParaRPr/>
          </a:p>
        </p:txBody>
      </p:sp>
      <p:sp>
        <p:nvSpPr>
          <p:cNvPr id="3091" name="Google Shape;3091;p1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We</a:t>
            </a:r>
            <a:r>
              <a:rPr lang="en">
                <a:solidFill>
                  <a:srgbClr val="24292E"/>
                </a:solidFill>
              </a:rPr>
              <a:t> can more easily install multiple versions of a tool </a:t>
            </a:r>
            <a:r>
              <a:rPr lang="en">
                <a:solidFill>
                  <a:srgbClr val="24292E"/>
                </a:solidFill>
              </a:rPr>
              <a:t>side-by-side</a:t>
            </a:r>
            <a:r>
              <a:rPr lang="en">
                <a:solidFill>
                  <a:srgbClr val="24292E"/>
                </a:solidFill>
              </a:rPr>
              <a:t>.</a:t>
            </a:r>
            <a:endParaRPr/>
          </a:p>
        </p:txBody>
      </p:sp>
      <p:sp>
        <p:nvSpPr>
          <p:cNvPr id="3092" name="Google Shape;3092;p1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93" name="Google Shape;3093;p165"/>
          <p:cNvSpPr txBox="1"/>
          <p:nvPr>
            <p:ph idx="3" type="body"/>
          </p:nvPr>
        </p:nvSpPr>
        <p:spPr>
          <a:xfrm>
            <a:off x="175" y="1284250"/>
            <a:ext cx="5100300" cy="3581700"/>
          </a:xfrm>
          <a:prstGeom prst="rect">
            <a:avLst/>
          </a:prstGeom>
        </p:spPr>
        <p:txBody>
          <a:bodyPr anchorCtr="0" anchor="t" bIns="914400" lIns="457200" spcFirstLastPara="1" rIns="457200" wrap="square" tIns="0">
            <a:noAutofit/>
          </a:bodyPr>
          <a:lstStyle/>
          <a:p>
            <a:pPr indent="-203200" lvl="0" marL="228600" rtl="0" algn="l">
              <a:lnSpc>
                <a:spcPct val="115000"/>
              </a:lnSpc>
              <a:spcBef>
                <a:spcPts val="800"/>
              </a:spcBef>
              <a:spcAft>
                <a:spcPts val="0"/>
              </a:spcAft>
              <a:buClr>
                <a:srgbClr val="34A1CE"/>
              </a:buClr>
              <a:buSzPts val="1400"/>
              <a:buFont typeface="Roboto"/>
              <a:buChar char="●"/>
            </a:pPr>
            <a:r>
              <a:rPr lang="en">
                <a:solidFill>
                  <a:srgbClr val="24292E"/>
                </a:solidFill>
              </a:rPr>
              <a:t>Rather than managing several versions of a single software on a machine, we can have one container for each version we need. </a:t>
            </a:r>
            <a:endParaRPr>
              <a:solidFill>
                <a:srgbClr val="24292E"/>
              </a:solidFill>
            </a:endParaRPr>
          </a:p>
          <a:p>
            <a:pPr indent="-203200" lvl="0" marL="228600" rtl="0" algn="l">
              <a:lnSpc>
                <a:spcPct val="115000"/>
              </a:lnSpc>
              <a:spcBef>
                <a:spcPts val="1000"/>
              </a:spcBef>
              <a:spcAft>
                <a:spcPts val="0"/>
              </a:spcAft>
              <a:buClr>
                <a:srgbClr val="34A1CE"/>
              </a:buClr>
              <a:buSzPts val="1400"/>
              <a:buFont typeface="Roboto"/>
              <a:buChar char="●"/>
            </a:pPr>
            <a:r>
              <a:rPr lang="en">
                <a:solidFill>
                  <a:srgbClr val="24292E"/>
                </a:solidFill>
              </a:rPr>
              <a:t>This is useful if we are working on several different projects at once, each needing a different version of the same software.</a:t>
            </a:r>
            <a:endParaRPr>
              <a:solidFill>
                <a:srgbClr val="24292E"/>
              </a:solidFill>
            </a:endParaRPr>
          </a:p>
          <a:p>
            <a:pPr indent="-203200" lvl="0" marL="228600" rtl="0" algn="l">
              <a:lnSpc>
                <a:spcPct val="115000"/>
              </a:lnSpc>
              <a:spcBef>
                <a:spcPts val="1000"/>
              </a:spcBef>
              <a:spcAft>
                <a:spcPts val="1000"/>
              </a:spcAft>
              <a:buClr>
                <a:srgbClr val="34A1CE"/>
              </a:buClr>
              <a:buSzPts val="1400"/>
              <a:buFont typeface="Roboto"/>
              <a:buChar char="●"/>
            </a:pPr>
            <a:r>
              <a:rPr lang="en">
                <a:solidFill>
                  <a:srgbClr val="24292E"/>
                </a:solidFill>
              </a:rPr>
              <a:t>This is actually an extremely common use case among developers, operations, and cloud engineering specialists.</a:t>
            </a:r>
            <a:endParaRPr>
              <a:solidFill>
                <a:srgbClr val="24292E"/>
              </a:solidFill>
            </a:endParaRPr>
          </a:p>
        </p:txBody>
      </p:sp>
      <p:pic>
        <p:nvPicPr>
          <p:cNvPr id="3094" name="Google Shape;3094;p165"/>
          <p:cNvPicPr preferRelativeResize="0"/>
          <p:nvPr/>
        </p:nvPicPr>
        <p:blipFill>
          <a:blip r:embed="rId3">
            <a:alphaModFix/>
          </a:blip>
          <a:stretch>
            <a:fillRect/>
          </a:stretch>
        </p:blipFill>
        <p:spPr>
          <a:xfrm>
            <a:off x="4801649" y="1242375"/>
            <a:ext cx="4014299" cy="3499225"/>
          </a:xfrm>
          <a:prstGeom prst="rect">
            <a:avLst/>
          </a:prstGeom>
          <a:noFill/>
          <a:ln>
            <a:noFill/>
          </a:ln>
        </p:spPr>
      </p:pic>
      <p:grpSp>
        <p:nvGrpSpPr>
          <p:cNvPr id="3095" name="Google Shape;3095;p165"/>
          <p:cNvGrpSpPr/>
          <p:nvPr/>
        </p:nvGrpSpPr>
        <p:grpSpPr>
          <a:xfrm>
            <a:off x="5136313" y="2109175"/>
            <a:ext cx="3344976" cy="1100776"/>
            <a:chOff x="5136313" y="2109175"/>
            <a:chExt cx="3344976" cy="1100776"/>
          </a:xfrm>
        </p:grpSpPr>
        <p:pic>
          <p:nvPicPr>
            <p:cNvPr id="3096" name="Google Shape;3096;p165"/>
            <p:cNvPicPr preferRelativeResize="0"/>
            <p:nvPr/>
          </p:nvPicPr>
          <p:blipFill rotWithShape="1">
            <a:blip r:embed="rId4">
              <a:alphaModFix/>
            </a:blip>
            <a:srcRect b="29220" l="76018" r="10008" t="27515"/>
            <a:stretch/>
          </p:blipFill>
          <p:spPr>
            <a:xfrm>
              <a:off x="5136313" y="2109175"/>
              <a:ext cx="1066114" cy="1100776"/>
            </a:xfrm>
            <a:prstGeom prst="rect">
              <a:avLst/>
            </a:prstGeom>
            <a:noFill/>
            <a:ln>
              <a:noFill/>
            </a:ln>
          </p:spPr>
        </p:pic>
        <p:pic>
          <p:nvPicPr>
            <p:cNvPr id="3097" name="Google Shape;3097;p165"/>
            <p:cNvPicPr preferRelativeResize="0"/>
            <p:nvPr/>
          </p:nvPicPr>
          <p:blipFill rotWithShape="1">
            <a:blip r:embed="rId4">
              <a:alphaModFix/>
            </a:blip>
            <a:srcRect b="29220" l="76018" r="10008" t="27515"/>
            <a:stretch/>
          </p:blipFill>
          <p:spPr>
            <a:xfrm>
              <a:off x="6275743" y="2109175"/>
              <a:ext cx="1066114" cy="1100776"/>
            </a:xfrm>
            <a:prstGeom prst="rect">
              <a:avLst/>
            </a:prstGeom>
            <a:noFill/>
            <a:ln>
              <a:noFill/>
            </a:ln>
          </p:spPr>
        </p:pic>
        <p:pic>
          <p:nvPicPr>
            <p:cNvPr id="3098" name="Google Shape;3098;p165"/>
            <p:cNvPicPr preferRelativeResize="0"/>
            <p:nvPr/>
          </p:nvPicPr>
          <p:blipFill rotWithShape="1">
            <a:blip r:embed="rId4">
              <a:alphaModFix/>
            </a:blip>
            <a:srcRect b="29220" l="76018" r="10008" t="27515"/>
            <a:stretch/>
          </p:blipFill>
          <p:spPr>
            <a:xfrm>
              <a:off x="7415174" y="2109175"/>
              <a:ext cx="1066114" cy="1100776"/>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F6FB"/>
        </a:solidFill>
      </p:bgPr>
    </p:bg>
    <p:spTree>
      <p:nvGrpSpPr>
        <p:cNvPr id="3102" name="Shape 3102"/>
        <p:cNvGrpSpPr/>
        <p:nvPr/>
      </p:nvGrpSpPr>
      <p:grpSpPr>
        <a:xfrm>
          <a:off x="0" y="0"/>
          <a:ext cx="0" cy="0"/>
          <a:chOff x="0" y="0"/>
          <a:chExt cx="0" cy="0"/>
        </a:xfrm>
      </p:grpSpPr>
      <p:sp>
        <p:nvSpPr>
          <p:cNvPr id="3103" name="Google Shape;3103;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Docker Demo Setup</a:t>
            </a:r>
            <a:endParaRPr/>
          </a:p>
        </p:txBody>
      </p:sp>
      <p:sp>
        <p:nvSpPr>
          <p:cNvPr id="3104" name="Google Shape;3104;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the following demo, we will use Docker to install Ansible, a provisioning tool, </a:t>
            </a:r>
            <a:br>
              <a:rPr lang="en"/>
            </a:br>
            <a:r>
              <a:rPr lang="en"/>
              <a:t>to ensure our</a:t>
            </a:r>
            <a:r>
              <a:rPr lang="en"/>
              <a:t> </a:t>
            </a:r>
            <a:r>
              <a:rPr lang="en"/>
              <a:t>provisioning scripts run identically everywhere they use them. </a:t>
            </a:r>
            <a:endParaRPr/>
          </a:p>
        </p:txBody>
      </p:sp>
      <p:sp>
        <p:nvSpPr>
          <p:cNvPr id="3105" name="Google Shape;3105;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06" name="Google Shape;3106;p166"/>
          <p:cNvSpPr txBox="1"/>
          <p:nvPr>
            <p:ph idx="3" type="body"/>
          </p:nvPr>
        </p:nvSpPr>
        <p:spPr>
          <a:xfrm>
            <a:off x="175" y="1495875"/>
            <a:ext cx="9144000" cy="6234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800"/>
              </a:spcAft>
              <a:buNone/>
            </a:pPr>
            <a:r>
              <a:rPr lang="en"/>
              <a:t>This further ensures our configurations  will do exactly the same thing every time we run them, </a:t>
            </a:r>
            <a:r>
              <a:rPr lang="en"/>
              <a:t>by </a:t>
            </a:r>
            <a:r>
              <a:rPr lang="en"/>
              <a:t>eliminating as much variability between configurations as possible.</a:t>
            </a:r>
            <a:endParaRPr/>
          </a:p>
        </p:txBody>
      </p:sp>
      <p:pic>
        <p:nvPicPr>
          <p:cNvPr id="3107" name="Google Shape;3107;p166"/>
          <p:cNvPicPr preferRelativeResize="0"/>
          <p:nvPr/>
        </p:nvPicPr>
        <p:blipFill rotWithShape="1">
          <a:blip r:embed="rId3">
            <a:alphaModFix/>
          </a:blip>
          <a:srcRect b="14956" l="32672" r="32676" t="14956"/>
          <a:stretch/>
        </p:blipFill>
        <p:spPr>
          <a:xfrm>
            <a:off x="5719050" y="2168425"/>
            <a:ext cx="2136638" cy="2430875"/>
          </a:xfrm>
          <a:prstGeom prst="rect">
            <a:avLst/>
          </a:prstGeom>
          <a:noFill/>
          <a:ln>
            <a:noFill/>
          </a:ln>
          <a:effectLst>
            <a:outerShdw blurRad="57150" rotWithShape="0" algn="bl" dir="5400000" dist="19050">
              <a:srgbClr val="000000">
                <a:alpha val="50000"/>
              </a:srgbClr>
            </a:outerShdw>
          </a:effectLst>
        </p:spPr>
      </p:pic>
      <p:pic>
        <p:nvPicPr>
          <p:cNvPr id="3108" name="Google Shape;3108;p166"/>
          <p:cNvPicPr preferRelativeResize="0"/>
          <p:nvPr/>
        </p:nvPicPr>
        <p:blipFill>
          <a:blip r:embed="rId4">
            <a:alphaModFix/>
          </a:blip>
          <a:stretch>
            <a:fillRect/>
          </a:stretch>
        </p:blipFill>
        <p:spPr>
          <a:xfrm>
            <a:off x="1288300" y="2168437"/>
            <a:ext cx="3106500" cy="2430850"/>
          </a:xfrm>
          <a:prstGeom prst="rect">
            <a:avLst/>
          </a:prstGeom>
          <a:noFill/>
          <a:ln>
            <a:noFill/>
          </a:ln>
          <a:effectLst>
            <a:outerShdw blurRad="57150" rotWithShape="0" algn="bl" dir="5400000" dist="19050">
              <a:srgbClr val="000000">
                <a:alpha val="50000"/>
              </a:srgbClr>
            </a:outerShdw>
          </a:effectLst>
        </p:spPr>
      </p:pic>
      <p:sp>
        <p:nvSpPr>
          <p:cNvPr id="3109" name="Google Shape;3109;p166"/>
          <p:cNvSpPr/>
          <p:nvPr/>
        </p:nvSpPr>
        <p:spPr>
          <a:xfrm>
            <a:off x="4584275" y="2867125"/>
            <a:ext cx="945300" cy="945300"/>
          </a:xfrm>
          <a:prstGeom prst="mathPlus">
            <a:avLst>
              <a:gd fmla="val 23520" name="adj1"/>
            </a:avLst>
          </a:prstGeom>
          <a:solidFill>
            <a:srgbClr val="1A6E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sp>
        <p:nvSpPr>
          <p:cNvPr id="3114" name="Google Shape;3114;p1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15" name="Google Shape;3115;p16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Docker Demo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9" name="Shape 3119"/>
        <p:cNvGrpSpPr/>
        <p:nvPr/>
      </p:nvGrpSpPr>
      <p:grpSpPr>
        <a:xfrm>
          <a:off x="0" y="0"/>
          <a:ext cx="0" cy="0"/>
          <a:chOff x="0" y="0"/>
          <a:chExt cx="0" cy="0"/>
        </a:xfrm>
      </p:grpSpPr>
      <p:sp>
        <p:nvSpPr>
          <p:cNvPr id="3120" name="Google Shape;3120;p16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3121" name="Google Shape;3121;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22" name="Google Shape;3122;p16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800"/>
              <a:t>Activity: </a:t>
            </a:r>
            <a:r>
              <a:rPr lang="en" sz="2800">
                <a:latin typeface="Roboto Light"/>
                <a:ea typeface="Roboto Light"/>
                <a:cs typeface="Roboto Light"/>
                <a:sym typeface="Roboto Light"/>
              </a:rPr>
              <a:t>Containers</a:t>
            </a:r>
            <a:endParaRPr sz="2800">
              <a:latin typeface="Roboto Light"/>
              <a:ea typeface="Roboto Light"/>
              <a:cs typeface="Roboto Light"/>
              <a:sym typeface="Roboto Light"/>
            </a:endParaRPr>
          </a:p>
          <a:p>
            <a:pPr indent="0" lvl="0" marL="0" rtl="0" algn="l">
              <a:lnSpc>
                <a:spcPct val="115000"/>
              </a:lnSpc>
              <a:spcBef>
                <a:spcPts val="1000"/>
              </a:spcBef>
              <a:spcAft>
                <a:spcPts val="0"/>
              </a:spcAft>
              <a:buNone/>
            </a:pPr>
            <a:r>
              <a:rPr lang="en" sz="2200">
                <a:solidFill>
                  <a:srgbClr val="24292E"/>
                </a:solidFill>
                <a:latin typeface="Roboto Light"/>
                <a:ea typeface="Roboto Light"/>
                <a:cs typeface="Roboto Light"/>
                <a:sym typeface="Roboto Light"/>
              </a:rPr>
              <a:t>In this activity, you need to configure your jump box to run Docker containers and </a:t>
            </a:r>
            <a:br>
              <a:rPr lang="en" sz="2200">
                <a:solidFill>
                  <a:srgbClr val="24292E"/>
                </a:solidFill>
                <a:latin typeface="Roboto Light"/>
                <a:ea typeface="Roboto Light"/>
                <a:cs typeface="Roboto Light"/>
                <a:sym typeface="Roboto Light"/>
              </a:rPr>
            </a:br>
            <a:r>
              <a:rPr lang="en" sz="2200">
                <a:solidFill>
                  <a:srgbClr val="24292E"/>
                </a:solidFill>
                <a:latin typeface="Roboto Light"/>
                <a:ea typeface="Roboto Light"/>
                <a:cs typeface="Roboto Light"/>
                <a:sym typeface="Roboto Light"/>
              </a:rPr>
              <a:t>install a container.</a:t>
            </a:r>
            <a:endParaRPr sz="2200">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6" name="Shape 3126"/>
        <p:cNvGrpSpPr/>
        <p:nvPr/>
      </p:nvGrpSpPr>
      <p:grpSpPr>
        <a:xfrm>
          <a:off x="0" y="0"/>
          <a:ext cx="0" cy="0"/>
          <a:chOff x="0" y="0"/>
          <a:chExt cx="0" cy="0"/>
        </a:xfrm>
      </p:grpSpPr>
      <p:sp>
        <p:nvSpPr>
          <p:cNvPr id="3127" name="Google Shape;3127;p1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1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137" name="Google Shape;3137;p171"/>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138" name="Google Shape;3138;p171"/>
          <p:cNvSpPr txBox="1"/>
          <p:nvPr/>
        </p:nvSpPr>
        <p:spPr>
          <a:xfrm>
            <a:off x="3631000" y="1345575"/>
            <a:ext cx="5131200" cy="28593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1000"/>
              </a:spcAft>
              <a:buNone/>
            </a:pPr>
            <a:r>
              <a:rPr lang="en" sz="2200">
                <a:solidFill>
                  <a:srgbClr val="FAF5AC"/>
                </a:solidFill>
                <a:latin typeface="Roboto"/>
                <a:ea typeface="Roboto"/>
                <a:cs typeface="Roboto"/>
                <a:sym typeface="Roboto"/>
              </a:rPr>
              <a:t>Now that we have </a:t>
            </a:r>
            <a:r>
              <a:rPr lang="en" sz="2200">
                <a:solidFill>
                  <a:srgbClr val="FAF5AC"/>
                </a:solidFill>
                <a:latin typeface="Roboto"/>
                <a:ea typeface="Roboto"/>
                <a:cs typeface="Roboto"/>
                <a:sym typeface="Roboto"/>
              </a:rPr>
              <a:t>our</a:t>
            </a:r>
            <a:r>
              <a:rPr lang="en" sz="2200">
                <a:solidFill>
                  <a:srgbClr val="FAF5AC"/>
                </a:solidFill>
                <a:latin typeface="Roboto"/>
                <a:ea typeface="Roboto"/>
                <a:cs typeface="Roboto"/>
                <a:sym typeface="Roboto"/>
              </a:rPr>
              <a:t> jump box running an Ansible Docker container, we will go over provisioners and configure this jump box to connect to other servers so it can configure them.</a:t>
            </a:r>
            <a:endParaRPr sz="2200">
              <a:solidFill>
                <a:srgbClr val="FAF5AC"/>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2" name="Shape 3142"/>
        <p:cNvGrpSpPr/>
        <p:nvPr/>
      </p:nvGrpSpPr>
      <p:grpSpPr>
        <a:xfrm>
          <a:off x="0" y="0"/>
          <a:ext cx="0" cy="0"/>
          <a:chOff x="0" y="0"/>
          <a:chExt cx="0" cy="0"/>
        </a:xfrm>
      </p:grpSpPr>
      <p:pic>
        <p:nvPicPr>
          <p:cNvPr id="3143" name="Google Shape;3143;p172"/>
          <p:cNvPicPr preferRelativeResize="0"/>
          <p:nvPr/>
        </p:nvPicPr>
        <p:blipFill>
          <a:blip r:embed="rId3">
            <a:alphaModFix/>
          </a:blip>
          <a:stretch>
            <a:fillRect/>
          </a:stretch>
        </p:blipFill>
        <p:spPr>
          <a:xfrm>
            <a:off x="0" y="0"/>
            <a:ext cx="9144003" cy="5132568"/>
          </a:xfrm>
          <a:prstGeom prst="rect">
            <a:avLst/>
          </a:prstGeom>
          <a:noFill/>
          <a:ln>
            <a:noFill/>
          </a:ln>
        </p:spPr>
      </p:pic>
      <p:sp>
        <p:nvSpPr>
          <p:cNvPr id="3144" name="Google Shape;3144;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Infrastructure as Code</a:t>
            </a:r>
            <a:endParaRPr/>
          </a:p>
        </p:txBody>
      </p:sp>
      <p:sp>
        <p:nvSpPr>
          <p:cNvPr id="3145" name="Google Shape;3145;p1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46" name="Google Shape;3146;p1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Infrastructure</a:t>
            </a:r>
            <a:r>
              <a:rPr b="1" lang="en"/>
              <a:t> as code (IaC) </a:t>
            </a:r>
            <a:r>
              <a:rPr lang="en"/>
              <a:t>is the concept of defining all of our equipment and network with code. When using virtual machines and containers, almost every server, database, workstation, and other component in your infrastructure can be individually defined with code.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BAC6"/>
        </a:solidFill>
      </p:bgPr>
    </p:bg>
    <p:spTree>
      <p:nvGrpSpPr>
        <p:cNvPr id="3150" name="Shape 3150"/>
        <p:cNvGrpSpPr/>
        <p:nvPr/>
      </p:nvGrpSpPr>
      <p:grpSpPr>
        <a:xfrm>
          <a:off x="0" y="0"/>
          <a:ext cx="0" cy="0"/>
          <a:chOff x="0" y="0"/>
          <a:chExt cx="0" cy="0"/>
        </a:xfrm>
      </p:grpSpPr>
      <p:pic>
        <p:nvPicPr>
          <p:cNvPr id="3151" name="Google Shape;3151;p173"/>
          <p:cNvPicPr preferRelativeResize="0"/>
          <p:nvPr/>
        </p:nvPicPr>
        <p:blipFill rotWithShape="1">
          <a:blip r:embed="rId3">
            <a:alphaModFix/>
          </a:blip>
          <a:srcRect b="14966" l="13067" r="13522" t="14670"/>
          <a:stretch/>
        </p:blipFill>
        <p:spPr>
          <a:xfrm>
            <a:off x="3792574" y="962450"/>
            <a:ext cx="5275900" cy="3793001"/>
          </a:xfrm>
          <a:prstGeom prst="rect">
            <a:avLst/>
          </a:prstGeom>
          <a:noFill/>
          <a:ln>
            <a:noFill/>
          </a:ln>
        </p:spPr>
      </p:pic>
      <p:sp>
        <p:nvSpPr>
          <p:cNvPr id="3152" name="Google Shape;3152;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Infrastructure as Code</a:t>
            </a:r>
            <a:endParaRPr>
              <a:solidFill>
                <a:schemeClr val="dk1"/>
              </a:solidFill>
            </a:endParaRPr>
          </a:p>
          <a:p>
            <a:pPr indent="0" lvl="0" marL="0" rtl="0" algn="l">
              <a:spcBef>
                <a:spcPts val="0"/>
              </a:spcBef>
              <a:spcAft>
                <a:spcPts val="0"/>
              </a:spcAft>
              <a:buNone/>
            </a:pPr>
            <a:r>
              <a:t/>
            </a:r>
            <a:endParaRPr/>
          </a:p>
        </p:txBody>
      </p:sp>
      <p:sp>
        <p:nvSpPr>
          <p:cNvPr id="3153" name="Google Shape;3153;p173"/>
          <p:cNvSpPr txBox="1"/>
          <p:nvPr>
            <p:ph idx="1" type="subTitle"/>
          </p:nvPr>
        </p:nvSpPr>
        <p:spPr>
          <a:xfrm>
            <a:off x="0" y="675975"/>
            <a:ext cx="4431900" cy="1509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a particular piece of the infrastructure is needed, we can run the </a:t>
            </a:r>
            <a:r>
              <a:rPr lang="en"/>
              <a:t>code</a:t>
            </a:r>
            <a:r>
              <a:rPr lang="en"/>
              <a:t> that defines that thing and it will be up and running within a few minutes.</a:t>
            </a:r>
            <a:endParaRPr/>
          </a:p>
        </p:txBody>
      </p:sp>
      <p:sp>
        <p:nvSpPr>
          <p:cNvPr id="3154" name="Google Shape;3154;p1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(Source)</a:t>
            </a:r>
            <a:endParaRPr/>
          </a:p>
        </p:txBody>
      </p:sp>
      <p:sp>
        <p:nvSpPr>
          <p:cNvPr id="3155" name="Google Shape;3155;p173"/>
          <p:cNvSpPr/>
          <p:nvPr/>
        </p:nvSpPr>
        <p:spPr>
          <a:xfrm>
            <a:off x="1141275" y="2324725"/>
            <a:ext cx="2517600" cy="809400"/>
          </a:xfrm>
          <a:prstGeom prst="roundRect">
            <a:avLst>
              <a:gd fmla="val 685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73"/>
          <p:cNvSpPr txBox="1"/>
          <p:nvPr/>
        </p:nvSpPr>
        <p:spPr>
          <a:xfrm>
            <a:off x="1355475" y="2324725"/>
            <a:ext cx="2213400" cy="809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IaC allows us to clearly build in security protocols from the ground up. </a:t>
            </a:r>
            <a:endParaRPr>
              <a:latin typeface="Roboto"/>
              <a:ea typeface="Roboto"/>
              <a:cs typeface="Roboto"/>
              <a:sym typeface="Roboto"/>
            </a:endParaRPr>
          </a:p>
        </p:txBody>
      </p:sp>
      <p:pic>
        <p:nvPicPr>
          <p:cNvPr id="3157" name="Google Shape;3157;p173"/>
          <p:cNvPicPr preferRelativeResize="0"/>
          <p:nvPr/>
        </p:nvPicPr>
        <p:blipFill rotWithShape="1">
          <a:blip r:embed="rId5">
            <a:alphaModFix/>
          </a:blip>
          <a:srcRect b="1765" l="0" r="0" t="1774"/>
          <a:stretch/>
        </p:blipFill>
        <p:spPr>
          <a:xfrm>
            <a:off x="429768" y="2348772"/>
            <a:ext cx="577805" cy="446400"/>
          </a:xfrm>
          <a:prstGeom prst="rect">
            <a:avLst/>
          </a:prstGeom>
          <a:noFill/>
          <a:ln>
            <a:noFill/>
          </a:ln>
        </p:spPr>
      </p:pic>
      <p:sp>
        <p:nvSpPr>
          <p:cNvPr id="3158" name="Google Shape;3158;p173"/>
          <p:cNvSpPr/>
          <p:nvPr/>
        </p:nvSpPr>
        <p:spPr>
          <a:xfrm>
            <a:off x="1141275" y="3358525"/>
            <a:ext cx="2517600" cy="1226100"/>
          </a:xfrm>
          <a:prstGeom prst="roundRect">
            <a:avLst>
              <a:gd fmla="val 685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73"/>
          <p:cNvSpPr txBox="1"/>
          <p:nvPr/>
        </p:nvSpPr>
        <p:spPr>
          <a:xfrm>
            <a:off x="1355475" y="3358575"/>
            <a:ext cx="2411100" cy="1226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If a server is found to be vulnerable, it’s easy to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change the code that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created the server and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build in a fix.</a:t>
            </a:r>
            <a:endParaRPr>
              <a:latin typeface="Roboto"/>
              <a:ea typeface="Roboto"/>
              <a:cs typeface="Roboto"/>
              <a:sym typeface="Roboto"/>
            </a:endParaRPr>
          </a:p>
        </p:txBody>
      </p:sp>
      <p:pic>
        <p:nvPicPr>
          <p:cNvPr id="3160" name="Google Shape;3160;p173"/>
          <p:cNvPicPr preferRelativeResize="0"/>
          <p:nvPr/>
        </p:nvPicPr>
        <p:blipFill rotWithShape="1">
          <a:blip r:embed="rId5">
            <a:alphaModFix/>
          </a:blip>
          <a:srcRect b="1765" l="0" r="0" t="1774"/>
          <a:stretch/>
        </p:blipFill>
        <p:spPr>
          <a:xfrm>
            <a:off x="429768" y="3382572"/>
            <a:ext cx="577805" cy="4464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4" name="Shape 3164"/>
        <p:cNvGrpSpPr/>
        <p:nvPr/>
      </p:nvGrpSpPr>
      <p:grpSpPr>
        <a:xfrm>
          <a:off x="0" y="0"/>
          <a:ext cx="0" cy="0"/>
          <a:chOff x="0" y="0"/>
          <a:chExt cx="0" cy="0"/>
        </a:xfrm>
      </p:grpSpPr>
      <p:pic>
        <p:nvPicPr>
          <p:cNvPr id="3165" name="Google Shape;3165;p174"/>
          <p:cNvPicPr preferRelativeResize="0"/>
          <p:nvPr/>
        </p:nvPicPr>
        <p:blipFill rotWithShape="1">
          <a:blip r:embed="rId3">
            <a:alphaModFix/>
          </a:blip>
          <a:srcRect b="11597" l="0" r="0" t="3936"/>
          <a:stretch/>
        </p:blipFill>
        <p:spPr>
          <a:xfrm>
            <a:off x="-12300" y="0"/>
            <a:ext cx="9168602" cy="5143502"/>
          </a:xfrm>
          <a:prstGeom prst="rect">
            <a:avLst/>
          </a:prstGeom>
          <a:noFill/>
          <a:ln>
            <a:noFill/>
          </a:ln>
        </p:spPr>
      </p:pic>
      <p:sp>
        <p:nvSpPr>
          <p:cNvPr id="3166" name="Google Shape;3166;p174"/>
          <p:cNvSpPr/>
          <p:nvPr/>
        </p:nvSpPr>
        <p:spPr>
          <a:xfrm>
            <a:off x="-12300" y="0"/>
            <a:ext cx="9168600" cy="2565900"/>
          </a:xfrm>
          <a:prstGeom prst="rect">
            <a:avLst/>
          </a:prstGeom>
          <a:gradFill>
            <a:gsLst>
              <a:gs pos="0">
                <a:srgbClr val="000000"/>
              </a:gs>
              <a:gs pos="50000">
                <a:srgbClr val="000000"/>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67" name="Google Shape;3167;p174"/>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
        <p:nvSpPr>
          <p:cNvPr id="3168" name="Google Shape;3168;p1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IaC Change Management</a:t>
            </a:r>
            <a:endParaRPr>
              <a:solidFill>
                <a:srgbClr val="FFFFFF"/>
              </a:solidFill>
            </a:endParaRPr>
          </a:p>
        </p:txBody>
      </p:sp>
      <p:sp>
        <p:nvSpPr>
          <p:cNvPr id="3169" name="Google Shape;3169;p1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IaC is important for keeping track of the changes we’ve made. When we create code that contains the configuration of a server, that code can be version controlled and easily audited.</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11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Containers, IaC, and Provisioners</a:t>
            </a:r>
            <a:endParaRPr/>
          </a:p>
        </p:txBody>
      </p:sp>
      <p:sp>
        <p:nvSpPr>
          <p:cNvPr id="2124" name="Google Shape;2124;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73" name="Shape 3173"/>
        <p:cNvGrpSpPr/>
        <p:nvPr/>
      </p:nvGrpSpPr>
      <p:grpSpPr>
        <a:xfrm>
          <a:off x="0" y="0"/>
          <a:ext cx="0" cy="0"/>
          <a:chOff x="0" y="0"/>
          <a:chExt cx="0" cy="0"/>
        </a:xfrm>
      </p:grpSpPr>
      <p:pic>
        <p:nvPicPr>
          <p:cNvPr id="3174" name="Google Shape;3174;p175"/>
          <p:cNvPicPr preferRelativeResize="0"/>
          <p:nvPr/>
        </p:nvPicPr>
        <p:blipFill>
          <a:blip r:embed="rId3">
            <a:alphaModFix/>
          </a:blip>
          <a:stretch>
            <a:fillRect/>
          </a:stretch>
        </p:blipFill>
        <p:spPr>
          <a:xfrm>
            <a:off x="-12300" y="0"/>
            <a:ext cx="9387778" cy="5194051"/>
          </a:xfrm>
          <a:prstGeom prst="rect">
            <a:avLst/>
          </a:prstGeom>
          <a:noFill/>
          <a:ln>
            <a:noFill/>
          </a:ln>
        </p:spPr>
      </p:pic>
      <p:sp>
        <p:nvSpPr>
          <p:cNvPr id="3175" name="Google Shape;3175;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IaC Change </a:t>
            </a:r>
            <a:r>
              <a:rPr lang="en">
                <a:solidFill>
                  <a:srgbClr val="FFFFFF"/>
                </a:solidFill>
              </a:rPr>
              <a:t>Management</a:t>
            </a:r>
            <a:endParaRPr>
              <a:solidFill>
                <a:srgbClr val="FFFFFF"/>
              </a:solidFill>
            </a:endParaRPr>
          </a:p>
        </p:txBody>
      </p:sp>
      <p:sp>
        <p:nvSpPr>
          <p:cNvPr id="3176" name="Google Shape;3176;p175"/>
          <p:cNvSpPr txBox="1"/>
          <p:nvPr>
            <p:ph idx="1" type="subTitle"/>
          </p:nvPr>
        </p:nvSpPr>
        <p:spPr>
          <a:xfrm>
            <a:off x="0" y="675975"/>
            <a:ext cx="4425300" cy="1091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Rather than backing up the server and its settings, servers can send logs to a central database. This way, the only things needing backing up are small text files of the code that defines the servers. </a:t>
            </a:r>
            <a:endParaRPr>
              <a:solidFill>
                <a:srgbClr val="FFFFFF"/>
              </a:solidFill>
            </a:endParaRPr>
          </a:p>
        </p:txBody>
      </p:sp>
      <p:sp>
        <p:nvSpPr>
          <p:cNvPr id="3177" name="Google Shape;3177;p175"/>
          <p:cNvSpPr txBox="1"/>
          <p:nvPr>
            <p:ph idx="3" type="body"/>
          </p:nvPr>
        </p:nvSpPr>
        <p:spPr>
          <a:xfrm>
            <a:off x="175" y="2634175"/>
            <a:ext cx="4248600" cy="15894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Clr>
                <a:srgbClr val="FFFFFF"/>
              </a:buClr>
              <a:buSzPts val="1400"/>
              <a:buChar char="●"/>
            </a:pPr>
            <a:r>
              <a:rPr lang="en">
                <a:solidFill>
                  <a:srgbClr val="FFFFFF"/>
                </a:solidFill>
              </a:rPr>
              <a:t>Code configuration changes can be deployed or reversed as needed. </a:t>
            </a:r>
            <a:endParaRPr>
              <a:solidFill>
                <a:srgbClr val="FFFFFF"/>
              </a:solidFill>
            </a:endParaRPr>
          </a:p>
          <a:p>
            <a:pPr indent="-317500" lvl="0" marL="457200" rtl="0" algn="l">
              <a:lnSpc>
                <a:spcPct val="115000"/>
              </a:lnSpc>
              <a:spcBef>
                <a:spcPts val="1000"/>
              </a:spcBef>
              <a:spcAft>
                <a:spcPts val="0"/>
              </a:spcAft>
              <a:buClr>
                <a:srgbClr val="FFFFFF"/>
              </a:buClr>
              <a:buSzPts val="1400"/>
              <a:buChar char="●"/>
            </a:pPr>
            <a:r>
              <a:rPr lang="en">
                <a:solidFill>
                  <a:srgbClr val="FFFFFF"/>
                </a:solidFill>
              </a:rPr>
              <a:t>If an update causes a problem, we can use version control to reverse the code to its previous state and redeploy.</a:t>
            </a:r>
            <a:endParaRPr>
              <a:solidFill>
                <a:srgbClr val="FFFFFF"/>
              </a:solidFill>
            </a:endParaRPr>
          </a:p>
        </p:txBody>
      </p:sp>
      <p:cxnSp>
        <p:nvCxnSpPr>
          <p:cNvPr id="3178" name="Google Shape;3178;p175"/>
          <p:cNvCxnSpPr/>
          <p:nvPr/>
        </p:nvCxnSpPr>
        <p:spPr>
          <a:xfrm>
            <a:off x="274375" y="640080"/>
            <a:ext cx="39849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E6EB"/>
        </a:solidFill>
      </p:bgPr>
    </p:bg>
    <p:spTree>
      <p:nvGrpSpPr>
        <p:cNvPr id="3182" name="Shape 3182"/>
        <p:cNvGrpSpPr/>
        <p:nvPr/>
      </p:nvGrpSpPr>
      <p:grpSpPr>
        <a:xfrm>
          <a:off x="0" y="0"/>
          <a:ext cx="0" cy="0"/>
          <a:chOff x="0" y="0"/>
          <a:chExt cx="0" cy="0"/>
        </a:xfrm>
      </p:grpSpPr>
      <p:pic>
        <p:nvPicPr>
          <p:cNvPr id="3183" name="Google Shape;3183;p176"/>
          <p:cNvPicPr preferRelativeResize="0"/>
          <p:nvPr/>
        </p:nvPicPr>
        <p:blipFill>
          <a:blip r:embed="rId3">
            <a:alphaModFix/>
          </a:blip>
          <a:stretch>
            <a:fillRect/>
          </a:stretch>
        </p:blipFill>
        <p:spPr>
          <a:xfrm>
            <a:off x="1812726" y="1508550"/>
            <a:ext cx="6990527" cy="3230025"/>
          </a:xfrm>
          <a:prstGeom prst="rect">
            <a:avLst/>
          </a:prstGeom>
          <a:noFill/>
          <a:ln>
            <a:noFill/>
          </a:ln>
        </p:spPr>
      </p:pic>
      <p:sp>
        <p:nvSpPr>
          <p:cNvPr id="3184" name="Google Shape;3184;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IaC Change Management</a:t>
            </a:r>
            <a:endParaRPr/>
          </a:p>
        </p:txBody>
      </p:sp>
      <p:sp>
        <p:nvSpPr>
          <p:cNvPr id="3185" name="Google Shape;3185;p1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order to see what changes are made to a server, we only need to look at what changes the code makes.</a:t>
            </a:r>
            <a:endParaRPr/>
          </a:p>
        </p:txBody>
      </p:sp>
      <p:sp>
        <p:nvSpPr>
          <p:cNvPr id="3186" name="Google Shape;3186;p1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87" name="Google Shape;3187;p176"/>
          <p:cNvSpPr txBox="1"/>
          <p:nvPr>
            <p:ph idx="3" type="body"/>
          </p:nvPr>
        </p:nvSpPr>
        <p:spPr>
          <a:xfrm>
            <a:off x="175" y="1460175"/>
            <a:ext cx="3415500" cy="11646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a:t>Often this code is written in a </a:t>
            </a:r>
            <a:endParaRPr/>
          </a:p>
          <a:p>
            <a:pPr indent="0" lvl="0" marL="0" rtl="0" algn="l">
              <a:lnSpc>
                <a:spcPct val="115000"/>
              </a:lnSpc>
              <a:spcBef>
                <a:spcPts val="0"/>
              </a:spcBef>
              <a:spcAft>
                <a:spcPts val="800"/>
              </a:spcAft>
              <a:buNone/>
            </a:pPr>
            <a:r>
              <a:rPr lang="en"/>
              <a:t>very easy-to-read language, so we only need minimal documentation to understand any given configuration.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E8EF">
            <a:alpha val="55870"/>
          </a:srgbClr>
        </a:solidFill>
      </p:bgPr>
    </p:bg>
    <p:spTree>
      <p:nvGrpSpPr>
        <p:cNvPr id="3191" name="Shape 3191"/>
        <p:cNvGrpSpPr/>
        <p:nvPr/>
      </p:nvGrpSpPr>
      <p:grpSpPr>
        <a:xfrm>
          <a:off x="0" y="0"/>
          <a:ext cx="0" cy="0"/>
          <a:chOff x="0" y="0"/>
          <a:chExt cx="0" cy="0"/>
        </a:xfrm>
      </p:grpSpPr>
      <p:sp>
        <p:nvSpPr>
          <p:cNvPr id="3192" name="Google Shape;3192;p177"/>
          <p:cNvSpPr/>
          <p:nvPr/>
        </p:nvSpPr>
        <p:spPr>
          <a:xfrm>
            <a:off x="1352550" y="1378825"/>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77"/>
          <p:cNvSpPr/>
          <p:nvPr/>
        </p:nvSpPr>
        <p:spPr>
          <a:xfrm>
            <a:off x="1352550" y="2231136"/>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77"/>
          <p:cNvSpPr/>
          <p:nvPr/>
        </p:nvSpPr>
        <p:spPr>
          <a:xfrm>
            <a:off x="1352550" y="30738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77"/>
          <p:cNvSpPr/>
          <p:nvPr/>
        </p:nvSpPr>
        <p:spPr>
          <a:xfrm>
            <a:off x="1352550" y="39120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Provisioners</a:t>
            </a:r>
            <a:endParaRPr/>
          </a:p>
        </p:txBody>
      </p:sp>
      <p:sp>
        <p:nvSpPr>
          <p:cNvPr id="3197" name="Google Shape;3197;p177"/>
          <p:cNvSpPr txBox="1"/>
          <p:nvPr>
            <p:ph idx="1" type="subTitle"/>
          </p:nvPr>
        </p:nvSpPr>
        <p:spPr>
          <a:xfrm>
            <a:off x="0" y="675975"/>
            <a:ext cx="9144000" cy="364800"/>
          </a:xfrm>
          <a:prstGeom prst="rect">
            <a:avLst/>
          </a:prstGeom>
        </p:spPr>
        <p:txBody>
          <a:bodyPr anchorCtr="0" anchor="t" bIns="91425" lIns="457200" spcFirstLastPara="1" rIns="457200" wrap="square" tIns="73150">
            <a:noAutofit/>
          </a:bodyPr>
          <a:lstStyle/>
          <a:p>
            <a:pPr indent="0" lvl="0" marL="0" rtl="0" algn="l">
              <a:lnSpc>
                <a:spcPct val="100000"/>
              </a:lnSpc>
              <a:spcBef>
                <a:spcPts val="0"/>
              </a:spcBef>
              <a:spcAft>
                <a:spcPts val="1200"/>
              </a:spcAft>
              <a:buNone/>
            </a:pPr>
            <a:r>
              <a:rPr lang="en">
                <a:solidFill>
                  <a:srgbClr val="24292E"/>
                </a:solidFill>
              </a:rPr>
              <a:t>A </a:t>
            </a:r>
            <a:r>
              <a:rPr b="1" lang="en">
                <a:solidFill>
                  <a:srgbClr val="24292E"/>
                </a:solidFill>
              </a:rPr>
              <a:t>provisioner</a:t>
            </a:r>
            <a:r>
              <a:rPr lang="en">
                <a:solidFill>
                  <a:srgbClr val="24292E"/>
                </a:solidFill>
              </a:rPr>
              <a:t> is a software application used in IaC setups used to make automated configuration changes to computers.</a:t>
            </a:r>
            <a:endParaRPr/>
          </a:p>
        </p:txBody>
      </p:sp>
      <p:sp>
        <p:nvSpPr>
          <p:cNvPr id="3198" name="Google Shape;3198;p1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99" name="Google Shape;3199;p177"/>
          <p:cNvSpPr txBox="1"/>
          <p:nvPr>
            <p:ph idx="3" type="subTitle"/>
          </p:nvPr>
        </p:nvSpPr>
        <p:spPr>
          <a:xfrm>
            <a:off x="12225" y="1398000"/>
            <a:ext cx="85419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Provisioners focus on bringing a server to a certain state of operation.</a:t>
            </a:r>
            <a:endParaRPr/>
          </a:p>
        </p:txBody>
      </p:sp>
      <p:sp>
        <p:nvSpPr>
          <p:cNvPr id="3200" name="Google Shape;3200;p177"/>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Once the desired state of a server is documented with code, that code can be run on </a:t>
            </a:r>
            <a:r>
              <a:rPr lang="en"/>
              <a:t>one</a:t>
            </a:r>
            <a:r>
              <a:rPr lang="en"/>
              <a:t> server, 100 servers or 10,000 servers within a few minutes.</a:t>
            </a:r>
            <a:endParaRPr/>
          </a:p>
        </p:txBody>
      </p:sp>
      <p:sp>
        <p:nvSpPr>
          <p:cNvPr id="3201" name="Google Shape;3201;p177"/>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300"/>
              <a:t>Changes made by a provisioner are created using text files, usually written in YAML or JSON</a:t>
            </a:r>
            <a:r>
              <a:rPr lang="en" sz="1300"/>
              <a:t>.</a:t>
            </a:r>
            <a:endParaRPr sz="1300"/>
          </a:p>
        </p:txBody>
      </p:sp>
      <p:sp>
        <p:nvSpPr>
          <p:cNvPr id="3202" name="Google Shape;3202;p177"/>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Common provisioners include Ansible, Puppet, and Chef.</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F6FB"/>
        </a:solidFill>
      </p:bgPr>
    </p:bg>
    <p:spTree>
      <p:nvGrpSpPr>
        <p:cNvPr id="3206" name="Shape 3206"/>
        <p:cNvGrpSpPr/>
        <p:nvPr/>
      </p:nvGrpSpPr>
      <p:grpSpPr>
        <a:xfrm>
          <a:off x="0" y="0"/>
          <a:ext cx="0" cy="0"/>
          <a:chOff x="0" y="0"/>
          <a:chExt cx="0" cy="0"/>
        </a:xfrm>
      </p:grpSpPr>
      <p:sp>
        <p:nvSpPr>
          <p:cNvPr id="3207" name="Google Shape;3207;p178"/>
          <p:cNvSpPr txBox="1"/>
          <p:nvPr/>
        </p:nvSpPr>
        <p:spPr>
          <a:xfrm>
            <a:off x="476700" y="1791600"/>
            <a:ext cx="3210000" cy="1560300"/>
          </a:xfrm>
          <a:prstGeom prst="rect">
            <a:avLst/>
          </a:prstGeom>
          <a:solidFill>
            <a:srgbClr val="1A6EC1"/>
          </a:solidFill>
          <a:ln>
            <a:noFill/>
          </a:ln>
        </p:spPr>
        <p:txBody>
          <a:bodyPr anchorCtr="0" anchor="t" bIns="0" lIns="91425" spcFirstLastPara="1" rIns="91425" wrap="square" tIns="137150">
            <a:noAutofit/>
          </a:bodyPr>
          <a:lstStyle/>
          <a:p>
            <a:pPr indent="0" lvl="0" marL="0" marR="0" rtl="0" algn="ctr">
              <a:spcBef>
                <a:spcPts val="0"/>
              </a:spcBef>
              <a:spcAft>
                <a:spcPts val="0"/>
              </a:spcAft>
              <a:buNone/>
            </a:pPr>
            <a:r>
              <a:rPr lang="en" sz="1600">
                <a:solidFill>
                  <a:srgbClr val="FFFFFF"/>
                </a:solidFill>
                <a:latin typeface="Roboto"/>
                <a:ea typeface="Roboto"/>
                <a:cs typeface="Roboto"/>
                <a:sym typeface="Roboto"/>
              </a:rPr>
              <a:t>This means we need to create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an SSH </a:t>
            </a:r>
            <a:r>
              <a:rPr lang="en" sz="1600">
                <a:solidFill>
                  <a:srgbClr val="FFFFFF"/>
                </a:solidFill>
                <a:latin typeface="Roboto"/>
                <a:ea typeface="Roboto"/>
                <a:cs typeface="Roboto"/>
                <a:sym typeface="Roboto"/>
              </a:rPr>
              <a:t>k</a:t>
            </a:r>
            <a:r>
              <a:rPr lang="en" sz="1600">
                <a:solidFill>
                  <a:srgbClr val="FFFFFF"/>
                </a:solidFill>
                <a:latin typeface="Roboto"/>
                <a:ea typeface="Roboto"/>
                <a:cs typeface="Roboto"/>
                <a:sym typeface="Roboto"/>
              </a:rPr>
              <a:t>ey pair on the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Ansible container and use that SSH </a:t>
            </a:r>
            <a:r>
              <a:rPr lang="en" sz="1800">
                <a:solidFill>
                  <a:srgbClr val="FFFFFF"/>
                </a:solidFill>
                <a:latin typeface="Inconsolata"/>
                <a:ea typeface="Inconsolata"/>
                <a:cs typeface="Inconsolata"/>
                <a:sym typeface="Inconsolata"/>
              </a:rPr>
              <a:t>id_rsa.pub</a:t>
            </a:r>
            <a:r>
              <a:rPr lang="en" sz="1600">
                <a:solidFill>
                  <a:srgbClr val="FFFFFF"/>
                </a:solidFill>
                <a:latin typeface="Roboto"/>
                <a:ea typeface="Roboto"/>
                <a:cs typeface="Roboto"/>
                <a:sym typeface="Roboto"/>
              </a:rPr>
              <a:t> file to create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a new VM in Azure.</a:t>
            </a:r>
            <a:endParaRPr sz="1600">
              <a:solidFill>
                <a:srgbClr val="FFFFFF"/>
              </a:solidFill>
              <a:latin typeface="Roboto"/>
              <a:ea typeface="Roboto"/>
              <a:cs typeface="Roboto"/>
              <a:sym typeface="Roboto"/>
            </a:endParaRPr>
          </a:p>
        </p:txBody>
      </p:sp>
      <p:sp>
        <p:nvSpPr>
          <p:cNvPr id="3208" name="Google Shape;3208;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Container and Provisioner Demo</a:t>
            </a:r>
            <a:endParaRPr/>
          </a:p>
        </p:txBody>
      </p:sp>
      <p:sp>
        <p:nvSpPr>
          <p:cNvPr id="3209" name="Google Shape;3209;p1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the following demonstration, we will explore Docker and use our Ansible container to connect to a new VM. </a:t>
            </a:r>
            <a:endParaRPr/>
          </a:p>
        </p:txBody>
      </p:sp>
      <p:sp>
        <p:nvSpPr>
          <p:cNvPr id="3210" name="Google Shape;3210;p1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3211" name="Google Shape;3211;p178"/>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pic>
        <p:nvPicPr>
          <p:cNvPr id="3212" name="Google Shape;3212;p178"/>
          <p:cNvPicPr preferRelativeResize="0"/>
          <p:nvPr/>
        </p:nvPicPr>
        <p:blipFill>
          <a:blip r:embed="rId3">
            <a:alphaModFix/>
          </a:blip>
          <a:stretch>
            <a:fillRect/>
          </a:stretch>
        </p:blipFill>
        <p:spPr>
          <a:xfrm>
            <a:off x="4486999" y="1242375"/>
            <a:ext cx="4014299" cy="3499225"/>
          </a:xfrm>
          <a:prstGeom prst="rect">
            <a:avLst/>
          </a:prstGeom>
          <a:noFill/>
          <a:ln>
            <a:noFill/>
          </a:ln>
        </p:spPr>
      </p:pic>
      <p:pic>
        <p:nvPicPr>
          <p:cNvPr id="3213" name="Google Shape;3213;p178"/>
          <p:cNvPicPr preferRelativeResize="0"/>
          <p:nvPr/>
        </p:nvPicPr>
        <p:blipFill rotWithShape="1">
          <a:blip r:embed="rId4">
            <a:alphaModFix/>
          </a:blip>
          <a:srcRect b="5904" l="0" r="2123" t="2829"/>
          <a:stretch/>
        </p:blipFill>
        <p:spPr>
          <a:xfrm>
            <a:off x="4844975" y="1609125"/>
            <a:ext cx="3326449" cy="20675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sp>
        <p:nvSpPr>
          <p:cNvPr id="3218" name="Google Shape;3218;p1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19" name="Google Shape;3219;p17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Container and Provisioner Demo</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3" name="Shape 3223"/>
        <p:cNvGrpSpPr/>
        <p:nvPr/>
      </p:nvGrpSpPr>
      <p:grpSpPr>
        <a:xfrm>
          <a:off x="0" y="0"/>
          <a:ext cx="0" cy="0"/>
          <a:chOff x="0" y="0"/>
          <a:chExt cx="0" cy="0"/>
        </a:xfrm>
      </p:grpSpPr>
      <p:sp>
        <p:nvSpPr>
          <p:cNvPr id="3224" name="Google Shape;3224;p18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25 Minutes</a:t>
            </a:r>
            <a:endParaRPr/>
          </a:p>
        </p:txBody>
      </p:sp>
      <p:sp>
        <p:nvSpPr>
          <p:cNvPr id="3225" name="Google Shape;3225;p1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26" name="Google Shape;3226;p18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Provisioners</a:t>
            </a:r>
            <a:endParaRPr sz="3000">
              <a:latin typeface="Roboto Light"/>
              <a:ea typeface="Roboto Light"/>
              <a:cs typeface="Roboto Light"/>
              <a:sym typeface="Roboto Light"/>
            </a:endParaRPr>
          </a:p>
          <a:p>
            <a:pPr indent="0" lvl="0" marL="0" rtl="0" algn="l">
              <a:lnSpc>
                <a:spcPct val="115000"/>
              </a:lnSpc>
              <a:spcBef>
                <a:spcPts val="1000"/>
              </a:spcBef>
              <a:spcAft>
                <a:spcPts val="0"/>
              </a:spcAft>
              <a:buNone/>
            </a:pPr>
            <a:r>
              <a:rPr lang="en" sz="2200">
                <a:latin typeface="Roboto Light"/>
                <a:ea typeface="Roboto Light"/>
                <a:cs typeface="Roboto Light"/>
                <a:sym typeface="Roboto Light"/>
              </a:rPr>
              <a:t>In this activity, you will </a:t>
            </a:r>
            <a:r>
              <a:rPr lang="en" sz="2200">
                <a:latin typeface="Roboto Light"/>
                <a:ea typeface="Roboto Light"/>
                <a:cs typeface="Roboto Light"/>
                <a:sym typeface="Roboto Light"/>
              </a:rPr>
              <a:t>launch a new VM </a:t>
            </a:r>
            <a:br>
              <a:rPr lang="en" sz="2200">
                <a:latin typeface="Roboto Light"/>
                <a:ea typeface="Roboto Light"/>
                <a:cs typeface="Roboto Light"/>
                <a:sym typeface="Roboto Light"/>
              </a:rPr>
            </a:br>
            <a:r>
              <a:rPr lang="en" sz="2200">
                <a:latin typeface="Roboto Light"/>
                <a:ea typeface="Roboto Light"/>
                <a:cs typeface="Roboto Light"/>
                <a:sym typeface="Roboto Light"/>
              </a:rPr>
              <a:t>from the Azure portal</a:t>
            </a:r>
            <a:r>
              <a:rPr lang="en" sz="2200">
                <a:latin typeface="Roboto Light"/>
                <a:ea typeface="Roboto Light"/>
                <a:cs typeface="Roboto Light"/>
                <a:sym typeface="Roboto Light"/>
              </a:rPr>
              <a:t> that </a:t>
            </a:r>
            <a:r>
              <a:rPr lang="en" sz="2200">
                <a:latin typeface="Roboto Light"/>
                <a:ea typeface="Roboto Light"/>
                <a:cs typeface="Roboto Light"/>
                <a:sym typeface="Roboto Light"/>
              </a:rPr>
              <a:t>can only be accessed using a new SSH key from the container running inside your jump box.</a:t>
            </a:r>
            <a:endParaRPr sz="2200">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0" name="Shape 3230"/>
        <p:cNvGrpSpPr/>
        <p:nvPr/>
      </p:nvGrpSpPr>
      <p:grpSpPr>
        <a:xfrm>
          <a:off x="0" y="0"/>
          <a:ext cx="0" cy="0"/>
          <a:chOff x="0" y="0"/>
          <a:chExt cx="0" cy="0"/>
        </a:xfrm>
      </p:grpSpPr>
      <p:sp>
        <p:nvSpPr>
          <p:cNvPr id="3231" name="Google Shape;3231;p1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5" name="Shape 3235"/>
        <p:cNvGrpSpPr/>
        <p:nvPr/>
      </p:nvGrpSpPr>
      <p:grpSpPr>
        <a:xfrm>
          <a:off x="0" y="0"/>
          <a:ext cx="0" cy="0"/>
          <a:chOff x="0" y="0"/>
          <a:chExt cx="0" cy="0"/>
        </a:xfrm>
      </p:grpSpPr>
      <p:sp>
        <p:nvSpPr>
          <p:cNvPr id="3236" name="Google Shape;3236;p1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Daily Checklist</a:t>
            </a:r>
            <a:endParaRPr/>
          </a:p>
        </p:txBody>
      </p:sp>
      <p:sp>
        <p:nvSpPr>
          <p:cNvPr id="3237" name="Google Shape;3237;p1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today, you should have completed the following critical tasks:</a:t>
            </a:r>
            <a:endParaRPr/>
          </a:p>
        </p:txBody>
      </p:sp>
      <p:sp>
        <p:nvSpPr>
          <p:cNvPr id="3238" name="Google Shape;3238;p1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39" name="Google Shape;3239;p182"/>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a:t> Docker is installed and running on the jump-box.</a:t>
            </a:r>
            <a:endParaRPr/>
          </a:p>
        </p:txBody>
      </p:sp>
      <p:sp>
        <p:nvSpPr>
          <p:cNvPr id="3240" name="Google Shape;3240;p182"/>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a:t> The cyberxsecurity/ansible Docker container is running on the jump-box.</a:t>
            </a:r>
            <a:endParaRPr/>
          </a:p>
        </p:txBody>
      </p:sp>
      <p:sp>
        <p:nvSpPr>
          <p:cNvPr id="3241" name="Google Shape;3241;p182"/>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a:t> The security group has a rule that allows the jump-box SSH access to the vNet.</a:t>
            </a:r>
            <a:endParaRPr/>
          </a:p>
        </p:txBody>
      </p:sp>
      <p:sp>
        <p:nvSpPr>
          <p:cNvPr id="3242" name="Google Shape;3242;p182"/>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a:t> An SSH key created from inside the Ansible container that has no password.</a:t>
            </a:r>
            <a:endParaRPr/>
          </a:p>
        </p:txBody>
      </p:sp>
      <p:sp>
        <p:nvSpPr>
          <p:cNvPr id="3243" name="Google Shape;3243;p182"/>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a:t> The Web VM's password has been reset using the SSH key from the Ansible container.</a:t>
            </a:r>
            <a:endParaRPr/>
          </a:p>
        </p:txBody>
      </p:sp>
      <p:sp>
        <p:nvSpPr>
          <p:cNvPr id="3244" name="Google Shape;3244;p182"/>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a:t> Ansible is able to make a connection to both Web VMs.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p183"/>
          <p:cNvSpPr txBox="1"/>
          <p:nvPr>
            <p:ph type="title"/>
          </p:nvPr>
        </p:nvSpPr>
        <p:spPr>
          <a:xfrm>
            <a:off x="237100" y="28436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Don’t forget</a:t>
            </a:r>
            <a:r>
              <a:rPr lang="en" sz="3200"/>
              <a:t> to</a:t>
            </a:r>
            <a:r>
              <a:rPr lang="en" sz="3200"/>
              <a:t> power off your machine!</a:t>
            </a:r>
            <a:endParaRPr sz="3200"/>
          </a:p>
        </p:txBody>
      </p:sp>
      <p:sp>
        <p:nvSpPr>
          <p:cNvPr id="3250" name="Google Shape;3250;p1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251" name="Google Shape;3251;p183"/>
          <p:cNvPicPr preferRelativeResize="0"/>
          <p:nvPr/>
        </p:nvPicPr>
        <p:blipFill>
          <a:blip r:embed="rId3">
            <a:alphaModFix/>
          </a:blip>
          <a:stretch>
            <a:fillRect/>
          </a:stretch>
        </p:blipFill>
        <p:spPr>
          <a:xfrm>
            <a:off x="3926212" y="1486150"/>
            <a:ext cx="1291576" cy="129157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E8EF">
            <a:alpha val="55870"/>
          </a:srgbClr>
        </a:solidFill>
      </p:bgPr>
    </p:bg>
    <p:spTree>
      <p:nvGrpSpPr>
        <p:cNvPr id="2128" name="Shape 2128"/>
        <p:cNvGrpSpPr/>
        <p:nvPr/>
      </p:nvGrpSpPr>
      <p:grpSpPr>
        <a:xfrm>
          <a:off x="0" y="0"/>
          <a:ext cx="0" cy="0"/>
          <a:chOff x="0" y="0"/>
          <a:chExt cx="0" cy="0"/>
        </a:xfrm>
      </p:grpSpPr>
      <p:sp>
        <p:nvSpPr>
          <p:cNvPr id="2129" name="Google Shape;2129;p113"/>
          <p:cNvSpPr/>
          <p:nvPr/>
        </p:nvSpPr>
        <p:spPr>
          <a:xfrm>
            <a:off x="217700" y="4890525"/>
            <a:ext cx="8683500" cy="72600"/>
          </a:xfrm>
          <a:prstGeom prst="rect">
            <a:avLst/>
          </a:prstGeom>
          <a:solidFill>
            <a:srgbClr val="D0F6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13"/>
          <p:cNvSpPr/>
          <p:nvPr/>
        </p:nvSpPr>
        <p:spPr>
          <a:xfrm>
            <a:off x="3785075" y="1600050"/>
            <a:ext cx="4624800" cy="3297600"/>
          </a:xfrm>
          <a:prstGeom prst="roundRect">
            <a:avLst>
              <a:gd fmla="val 4044"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31" name="Google Shape;2131;p113"/>
          <p:cNvPicPr preferRelativeResize="0"/>
          <p:nvPr/>
        </p:nvPicPr>
        <p:blipFill rotWithShape="1">
          <a:blip r:embed="rId3">
            <a:alphaModFix/>
          </a:blip>
          <a:srcRect b="-5518" l="-9551" r="-7640" t="-6878"/>
          <a:stretch/>
        </p:blipFill>
        <p:spPr>
          <a:xfrm>
            <a:off x="3785075" y="1929512"/>
            <a:ext cx="4582674" cy="2609675"/>
          </a:xfrm>
          <a:prstGeom prst="rect">
            <a:avLst/>
          </a:prstGeom>
          <a:noFill/>
          <a:ln>
            <a:noFill/>
          </a:ln>
        </p:spPr>
      </p:pic>
      <p:sp>
        <p:nvSpPr>
          <p:cNvPr id="2132" name="Google Shape;2132;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Containers, IaC, and Provisioners</a:t>
            </a:r>
            <a:endParaRPr/>
          </a:p>
        </p:txBody>
      </p:sp>
      <p:sp>
        <p:nvSpPr>
          <p:cNvPr id="2133" name="Google Shape;2133;p113"/>
          <p:cNvSpPr txBox="1"/>
          <p:nvPr>
            <p:ph idx="1" type="subTitle"/>
          </p:nvPr>
        </p:nvSpPr>
        <p:spPr>
          <a:xfrm>
            <a:off x="0" y="675975"/>
            <a:ext cx="9144000" cy="909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Containers, infrastructure as code, and provisioners are new technologies that provide powerful solutions to some of the most difficult problems of infrastructure management.</a:t>
            </a:r>
            <a:endParaRPr/>
          </a:p>
        </p:txBody>
      </p:sp>
      <p:sp>
        <p:nvSpPr>
          <p:cNvPr id="2134" name="Google Shape;2134;p113"/>
          <p:cNvSpPr txBox="1"/>
          <p:nvPr>
            <p:ph idx="3" type="body"/>
          </p:nvPr>
        </p:nvSpPr>
        <p:spPr>
          <a:xfrm>
            <a:off x="175" y="1727250"/>
            <a:ext cx="3724800" cy="12741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SzPts val="1400"/>
              <a:buChar char="●"/>
            </a:pPr>
            <a:r>
              <a:rPr lang="en"/>
              <a:t>Not all organizations leverage these tools fully. </a:t>
            </a:r>
            <a:endParaRPr/>
          </a:p>
          <a:p>
            <a:pPr indent="-317500" lvl="0" marL="457200" rtl="0" algn="l">
              <a:lnSpc>
                <a:spcPct val="115000"/>
              </a:lnSpc>
              <a:spcBef>
                <a:spcPts val="1000"/>
              </a:spcBef>
              <a:spcAft>
                <a:spcPts val="0"/>
              </a:spcAft>
              <a:buSzPts val="1400"/>
              <a:buChar char="●"/>
            </a:pPr>
            <a:r>
              <a:rPr lang="en"/>
              <a:t>But, nearly all organizations are aware of their value, and many are updating their processes and toolkits to make better use of them. </a:t>
            </a:r>
            <a:endParaRPr/>
          </a:p>
        </p:txBody>
      </p:sp>
      <p:grpSp>
        <p:nvGrpSpPr>
          <p:cNvPr id="2135" name="Google Shape;2135;p113"/>
          <p:cNvGrpSpPr/>
          <p:nvPr/>
        </p:nvGrpSpPr>
        <p:grpSpPr>
          <a:xfrm rot="5400000">
            <a:off x="5743534" y="1382133"/>
            <a:ext cx="541764" cy="3270988"/>
            <a:chOff x="5019675" y="959088"/>
            <a:chExt cx="940400" cy="3474600"/>
          </a:xfrm>
        </p:grpSpPr>
        <p:cxnSp>
          <p:nvCxnSpPr>
            <p:cNvPr id="2136" name="Google Shape;2136;p113"/>
            <p:cNvCxnSpPr/>
            <p:nvPr/>
          </p:nvCxnSpPr>
          <p:spPr>
            <a:xfrm>
              <a:off x="5019675" y="2620200"/>
              <a:ext cx="301200" cy="0"/>
            </a:xfrm>
            <a:prstGeom prst="straightConnector1">
              <a:avLst/>
            </a:prstGeom>
            <a:noFill/>
            <a:ln cap="flat" cmpd="sng" w="19050">
              <a:solidFill>
                <a:srgbClr val="4E5253"/>
              </a:solidFill>
              <a:prstDash val="solid"/>
              <a:round/>
              <a:headEnd len="med" w="med" type="none"/>
              <a:tailEnd len="med" w="med" type="none"/>
            </a:ln>
          </p:spPr>
        </p:cxnSp>
        <p:cxnSp>
          <p:nvCxnSpPr>
            <p:cNvPr id="2137" name="Google Shape;2137;p113"/>
            <p:cNvCxnSpPr/>
            <p:nvPr/>
          </p:nvCxnSpPr>
          <p:spPr>
            <a:xfrm>
              <a:off x="5311475" y="967125"/>
              <a:ext cx="648600" cy="0"/>
            </a:xfrm>
            <a:prstGeom prst="straightConnector1">
              <a:avLst/>
            </a:prstGeom>
            <a:noFill/>
            <a:ln cap="flat" cmpd="sng" w="19050">
              <a:solidFill>
                <a:srgbClr val="4E5253"/>
              </a:solidFill>
              <a:prstDash val="solid"/>
              <a:round/>
              <a:headEnd len="med" w="med" type="none"/>
              <a:tailEnd len="med" w="med" type="triangle"/>
            </a:ln>
          </p:spPr>
        </p:cxnSp>
        <p:cxnSp>
          <p:nvCxnSpPr>
            <p:cNvPr id="2138" name="Google Shape;2138;p113"/>
            <p:cNvCxnSpPr/>
            <p:nvPr/>
          </p:nvCxnSpPr>
          <p:spPr>
            <a:xfrm>
              <a:off x="5311475" y="2224125"/>
              <a:ext cx="648600" cy="0"/>
            </a:xfrm>
            <a:prstGeom prst="straightConnector1">
              <a:avLst/>
            </a:prstGeom>
            <a:noFill/>
            <a:ln cap="flat" cmpd="sng" w="19050">
              <a:solidFill>
                <a:srgbClr val="4E5253"/>
              </a:solidFill>
              <a:prstDash val="solid"/>
              <a:round/>
              <a:headEnd len="med" w="med" type="none"/>
              <a:tailEnd len="med" w="med" type="triangle"/>
            </a:ln>
          </p:spPr>
        </p:cxnSp>
        <p:cxnSp>
          <p:nvCxnSpPr>
            <p:cNvPr id="2139" name="Google Shape;2139;p113"/>
            <p:cNvCxnSpPr/>
            <p:nvPr/>
          </p:nvCxnSpPr>
          <p:spPr>
            <a:xfrm>
              <a:off x="5311475" y="3354925"/>
              <a:ext cx="648600" cy="0"/>
            </a:xfrm>
            <a:prstGeom prst="straightConnector1">
              <a:avLst/>
            </a:prstGeom>
            <a:noFill/>
            <a:ln cap="flat" cmpd="sng" w="19050">
              <a:solidFill>
                <a:srgbClr val="4E5253"/>
              </a:solidFill>
              <a:prstDash val="solid"/>
              <a:round/>
              <a:headEnd len="med" w="med" type="none"/>
              <a:tailEnd len="med" w="med" type="triangle"/>
            </a:ln>
          </p:spPr>
        </p:cxnSp>
        <p:cxnSp>
          <p:nvCxnSpPr>
            <p:cNvPr id="2140" name="Google Shape;2140;p113"/>
            <p:cNvCxnSpPr/>
            <p:nvPr/>
          </p:nvCxnSpPr>
          <p:spPr>
            <a:xfrm>
              <a:off x="5311475" y="4423100"/>
              <a:ext cx="648600" cy="0"/>
            </a:xfrm>
            <a:prstGeom prst="straightConnector1">
              <a:avLst/>
            </a:prstGeom>
            <a:noFill/>
            <a:ln cap="flat" cmpd="sng" w="19050">
              <a:solidFill>
                <a:srgbClr val="4E5253"/>
              </a:solidFill>
              <a:prstDash val="solid"/>
              <a:round/>
              <a:headEnd len="med" w="med" type="none"/>
              <a:tailEnd len="med" w="med" type="triangle"/>
            </a:ln>
          </p:spPr>
        </p:cxnSp>
        <p:cxnSp>
          <p:nvCxnSpPr>
            <p:cNvPr id="2141" name="Google Shape;2141;p113"/>
            <p:cNvCxnSpPr/>
            <p:nvPr/>
          </p:nvCxnSpPr>
          <p:spPr>
            <a:xfrm>
              <a:off x="5321000" y="959088"/>
              <a:ext cx="0" cy="3474600"/>
            </a:xfrm>
            <a:prstGeom prst="straightConnector1">
              <a:avLst/>
            </a:prstGeom>
            <a:noFill/>
            <a:ln cap="flat" cmpd="sng" w="19050">
              <a:solidFill>
                <a:srgbClr val="4E5253"/>
              </a:solidFill>
              <a:prstDash val="solid"/>
              <a:round/>
              <a:headEnd len="med" w="med" type="none"/>
              <a:tailEnd len="med" w="med" type="none"/>
            </a:ln>
          </p:spPr>
        </p:cxnSp>
      </p:grpSp>
      <p:sp>
        <p:nvSpPr>
          <p:cNvPr id="2142" name="Google Shape;2142;p113"/>
          <p:cNvSpPr txBox="1"/>
          <p:nvPr/>
        </p:nvSpPr>
        <p:spPr>
          <a:xfrm>
            <a:off x="4057488" y="4452500"/>
            <a:ext cx="648600" cy="203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Physical</a:t>
            </a:r>
            <a:endParaRPr sz="1200">
              <a:latin typeface="Roboto Medium"/>
              <a:ea typeface="Roboto Medium"/>
              <a:cs typeface="Roboto Medium"/>
              <a:sym typeface="Roboto Medium"/>
            </a:endParaRPr>
          </a:p>
        </p:txBody>
      </p:sp>
      <p:sp>
        <p:nvSpPr>
          <p:cNvPr id="2143" name="Google Shape;2143;p113"/>
          <p:cNvSpPr/>
          <p:nvPr/>
        </p:nvSpPr>
        <p:spPr>
          <a:xfrm>
            <a:off x="4690425" y="1721000"/>
            <a:ext cx="2772000" cy="284700"/>
          </a:xfrm>
          <a:prstGeom prst="roundRect">
            <a:avLst>
              <a:gd fmla="val 16667" name="adj"/>
            </a:avLst>
          </a:prstGeom>
          <a:solidFill>
            <a:srgbClr val="FCB8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edium"/>
                <a:ea typeface="Roboto Medium"/>
                <a:cs typeface="Roboto Medium"/>
                <a:sym typeface="Roboto Medium"/>
              </a:rPr>
              <a:t>Infrastructure Management</a:t>
            </a:r>
            <a:endParaRPr/>
          </a:p>
        </p:txBody>
      </p:sp>
      <p:sp>
        <p:nvSpPr>
          <p:cNvPr id="2144" name="Google Shape;2144;p113"/>
          <p:cNvSpPr txBox="1"/>
          <p:nvPr/>
        </p:nvSpPr>
        <p:spPr>
          <a:xfrm>
            <a:off x="5008188" y="4452500"/>
            <a:ext cx="648600" cy="203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Virtual</a:t>
            </a:r>
            <a:endParaRPr sz="1200">
              <a:latin typeface="Roboto Medium"/>
              <a:ea typeface="Roboto Medium"/>
              <a:cs typeface="Roboto Medium"/>
              <a:sym typeface="Roboto Medium"/>
            </a:endParaRPr>
          </a:p>
        </p:txBody>
      </p:sp>
      <p:sp>
        <p:nvSpPr>
          <p:cNvPr id="2145" name="Google Shape;2145;p113"/>
          <p:cNvSpPr txBox="1"/>
          <p:nvPr/>
        </p:nvSpPr>
        <p:spPr>
          <a:xfrm>
            <a:off x="6140513" y="4452500"/>
            <a:ext cx="648600" cy="203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latin typeface="Roboto Medium"/>
                <a:ea typeface="Roboto Medium"/>
                <a:cs typeface="Roboto Medium"/>
                <a:sym typeface="Roboto Medium"/>
              </a:rPr>
              <a:t>Private</a:t>
            </a:r>
            <a:endParaRPr sz="1200">
              <a:latin typeface="Roboto Medium"/>
              <a:ea typeface="Roboto Medium"/>
              <a:cs typeface="Roboto Medium"/>
              <a:sym typeface="Roboto Medium"/>
            </a:endParaRPr>
          </a:p>
          <a:p>
            <a:pPr indent="0" lvl="0" marL="0" rtl="0" algn="ctr">
              <a:spcBef>
                <a:spcPts val="0"/>
              </a:spcBef>
              <a:spcAft>
                <a:spcPts val="0"/>
              </a:spcAft>
              <a:buNone/>
            </a:pPr>
            <a:r>
              <a:rPr lang="en" sz="1200">
                <a:latin typeface="Roboto Medium"/>
                <a:ea typeface="Roboto Medium"/>
                <a:cs typeface="Roboto Medium"/>
                <a:sym typeface="Roboto Medium"/>
              </a:rPr>
              <a:t>Cloud</a:t>
            </a:r>
            <a:endParaRPr sz="1200">
              <a:latin typeface="Roboto Medium"/>
              <a:ea typeface="Roboto Medium"/>
              <a:cs typeface="Roboto Medium"/>
              <a:sym typeface="Roboto Medium"/>
            </a:endParaRPr>
          </a:p>
        </p:txBody>
      </p:sp>
      <p:sp>
        <p:nvSpPr>
          <p:cNvPr id="2146" name="Google Shape;2146;p113"/>
          <p:cNvSpPr txBox="1"/>
          <p:nvPr/>
        </p:nvSpPr>
        <p:spPr>
          <a:xfrm>
            <a:off x="7336938" y="4452500"/>
            <a:ext cx="648600" cy="203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Public</a:t>
            </a:r>
            <a:endParaRPr sz="1200">
              <a:solidFill>
                <a:schemeClr val="dk1"/>
              </a:solidFill>
              <a:latin typeface="Roboto Medium"/>
              <a:ea typeface="Roboto Medium"/>
              <a:cs typeface="Roboto Medium"/>
              <a:sym typeface="Roboto Medium"/>
            </a:endParaRPr>
          </a:p>
          <a:p>
            <a:pPr indent="0" lvl="0" marL="0" rtl="0" algn="ctr">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Cloud</a:t>
            </a:r>
            <a:endParaRPr sz="1200">
              <a:solidFill>
                <a:schemeClr val="dk1"/>
              </a:solidFill>
              <a:latin typeface="Roboto Medium"/>
              <a:ea typeface="Roboto Medium"/>
              <a:cs typeface="Roboto Medium"/>
              <a:sym typeface="Roboto Medium"/>
            </a:endParaRPr>
          </a:p>
          <a:p>
            <a:pPr indent="0" lvl="0" marL="0" rtl="0" algn="ctr">
              <a:spcBef>
                <a:spcPts val="0"/>
              </a:spcBef>
              <a:spcAft>
                <a:spcPts val="0"/>
              </a:spcAft>
              <a:buNone/>
            </a:pPr>
            <a:r>
              <a:t/>
            </a:r>
            <a:endParaRPr sz="1200">
              <a:latin typeface="Roboto Medium"/>
              <a:ea typeface="Roboto Medium"/>
              <a:cs typeface="Roboto Medium"/>
              <a:sym typeface="Robot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pic>
        <p:nvPicPr>
          <p:cNvPr id="2151" name="Google Shape;2151;p114"/>
          <p:cNvPicPr preferRelativeResize="0"/>
          <p:nvPr/>
        </p:nvPicPr>
        <p:blipFill rotWithShape="1">
          <a:blip r:embed="rId3">
            <a:alphaModFix/>
          </a:blip>
          <a:srcRect b="17802" l="0" r="13359" t="9295"/>
          <a:stretch/>
        </p:blipFill>
        <p:spPr>
          <a:xfrm>
            <a:off x="-12300" y="0"/>
            <a:ext cx="9168596" cy="5143498"/>
          </a:xfrm>
          <a:prstGeom prst="rect">
            <a:avLst/>
          </a:prstGeom>
          <a:noFill/>
          <a:ln>
            <a:noFill/>
          </a:ln>
        </p:spPr>
      </p:pic>
      <p:sp>
        <p:nvSpPr>
          <p:cNvPr id="2152" name="Google Shape;2152;p114"/>
          <p:cNvSpPr/>
          <p:nvPr/>
        </p:nvSpPr>
        <p:spPr>
          <a:xfrm rot="5400000">
            <a:off x="350400" y="-362700"/>
            <a:ext cx="5154300" cy="5879700"/>
          </a:xfrm>
          <a:prstGeom prst="rect">
            <a:avLst/>
          </a:prstGeom>
          <a:gradFill>
            <a:gsLst>
              <a:gs pos="0">
                <a:srgbClr val="FFFFFF">
                  <a:alpha val="0"/>
                </a:srgbClr>
              </a:gs>
              <a:gs pos="100000">
                <a:srgbClr val="43434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3" name="Google Shape;2153;p114"/>
          <p:cNvCxnSpPr/>
          <p:nvPr/>
        </p:nvCxnSpPr>
        <p:spPr>
          <a:xfrm>
            <a:off x="274375" y="640080"/>
            <a:ext cx="4535700" cy="0"/>
          </a:xfrm>
          <a:prstGeom prst="straightConnector1">
            <a:avLst/>
          </a:prstGeom>
          <a:noFill/>
          <a:ln cap="flat" cmpd="sng" w="9525">
            <a:solidFill>
              <a:srgbClr val="FFFFFF"/>
            </a:solidFill>
            <a:prstDash val="solid"/>
            <a:round/>
            <a:headEnd len="med" w="med" type="none"/>
            <a:tailEnd len="med" w="med" type="none"/>
          </a:ln>
        </p:spPr>
      </p:cxnSp>
      <p:sp>
        <p:nvSpPr>
          <p:cNvPr id="2154" name="Google Shape;2154;p114"/>
          <p:cNvSpPr txBox="1"/>
          <p:nvPr>
            <p:ph type="title"/>
          </p:nvPr>
        </p:nvSpPr>
        <p:spPr>
          <a:xfrm>
            <a:off x="-12300" y="0"/>
            <a:ext cx="9168600" cy="533700"/>
          </a:xfrm>
          <a:prstGeom prst="rect">
            <a:avLst/>
          </a:prstGeom>
          <a:effectLst>
            <a:outerShdw blurRad="57150" rotWithShape="0" algn="bl" dir="5400000" dist="19050">
              <a:srgbClr val="000000">
                <a:alpha val="50000"/>
              </a:srgbClr>
            </a:outerShdw>
          </a:effectLst>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Containers, IaC, and Provisioners</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155" name="Google Shape;2155;p114"/>
          <p:cNvSpPr txBox="1"/>
          <p:nvPr>
            <p:ph idx="1" type="subTitle"/>
          </p:nvPr>
        </p:nvSpPr>
        <p:spPr>
          <a:xfrm>
            <a:off x="0" y="675975"/>
            <a:ext cx="3696000" cy="2701800"/>
          </a:xfrm>
          <a:prstGeom prst="rect">
            <a:avLst/>
          </a:prstGeom>
          <a:effectLst>
            <a:outerShdw blurRad="57150" rotWithShape="0" algn="bl" dir="5400000" dist="19050">
              <a:srgbClr val="000000">
                <a:alpha val="50000"/>
              </a:srgbClr>
            </a:outerShdw>
          </a:effectLst>
        </p:spPr>
        <p:txBody>
          <a:bodyPr anchorCtr="0" anchor="t" bIns="91425" lIns="457200" spcFirstLastPara="1" rIns="0" wrap="square" tIns="91425">
            <a:noAutofit/>
          </a:bodyPr>
          <a:lstStyle/>
          <a:p>
            <a:pPr indent="0" lvl="0" marL="0" rtl="0" algn="l">
              <a:lnSpc>
                <a:spcPct val="110000"/>
              </a:lnSpc>
              <a:spcBef>
                <a:spcPts val="0"/>
              </a:spcBef>
              <a:spcAft>
                <a:spcPts val="0"/>
              </a:spcAft>
              <a:buNone/>
            </a:pPr>
            <a:r>
              <a:rPr lang="en">
                <a:solidFill>
                  <a:srgbClr val="FFFFFF"/>
                </a:solidFill>
              </a:rPr>
              <a:t>Potential employers will consider knowledge of containers, infrastructure as code, and automated provisioning valuable for both cloud-specific and "standard" systems/network administration roles. </a:t>
            </a:r>
            <a:endParaRPr>
              <a:solidFill>
                <a:srgbClr val="FFFFFF"/>
              </a:solidFill>
            </a:endParaRPr>
          </a:p>
        </p:txBody>
      </p:sp>
      <p:sp>
        <p:nvSpPr>
          <p:cNvPr id="2156" name="Google Shape;2156;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